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85"/>
  </p:notesMasterIdLst>
  <p:sldIdLst>
    <p:sldId id="292" r:id="rId2"/>
    <p:sldId id="370" r:id="rId3"/>
    <p:sldId id="373" r:id="rId4"/>
    <p:sldId id="374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1" r:id="rId17"/>
    <p:sldId id="394" r:id="rId18"/>
    <p:sldId id="396" r:id="rId19"/>
    <p:sldId id="397" r:id="rId20"/>
    <p:sldId id="398" r:id="rId21"/>
    <p:sldId id="399" r:id="rId22"/>
    <p:sldId id="400" r:id="rId23"/>
    <p:sldId id="403" r:id="rId24"/>
    <p:sldId id="404" r:id="rId25"/>
    <p:sldId id="417" r:id="rId26"/>
    <p:sldId id="418" r:id="rId27"/>
    <p:sldId id="420" r:id="rId28"/>
    <p:sldId id="421" r:id="rId29"/>
    <p:sldId id="422" r:id="rId30"/>
    <p:sldId id="424" r:id="rId31"/>
    <p:sldId id="425" r:id="rId32"/>
    <p:sldId id="426" r:id="rId33"/>
    <p:sldId id="427" r:id="rId34"/>
    <p:sldId id="428" r:id="rId35"/>
    <p:sldId id="441" r:id="rId36"/>
    <p:sldId id="429" r:id="rId37"/>
    <p:sldId id="430" r:id="rId38"/>
    <p:sldId id="431" r:id="rId39"/>
    <p:sldId id="432" r:id="rId40"/>
    <p:sldId id="433" r:id="rId41"/>
    <p:sldId id="434" r:id="rId42"/>
    <p:sldId id="435" r:id="rId43"/>
    <p:sldId id="439" r:id="rId44"/>
    <p:sldId id="440" r:id="rId45"/>
    <p:sldId id="436" r:id="rId46"/>
    <p:sldId id="442" r:id="rId47"/>
    <p:sldId id="438" r:id="rId48"/>
    <p:sldId id="443" r:id="rId49"/>
    <p:sldId id="444" r:id="rId50"/>
    <p:sldId id="445" r:id="rId51"/>
    <p:sldId id="447" r:id="rId52"/>
    <p:sldId id="446" r:id="rId53"/>
    <p:sldId id="448" r:id="rId54"/>
    <p:sldId id="449" r:id="rId55"/>
    <p:sldId id="450" r:id="rId56"/>
    <p:sldId id="451" r:id="rId57"/>
    <p:sldId id="452" r:id="rId58"/>
    <p:sldId id="453" r:id="rId59"/>
    <p:sldId id="454" r:id="rId60"/>
    <p:sldId id="455" r:id="rId61"/>
    <p:sldId id="456" r:id="rId62"/>
    <p:sldId id="457" r:id="rId63"/>
    <p:sldId id="458" r:id="rId64"/>
    <p:sldId id="459" r:id="rId65"/>
    <p:sldId id="460" r:id="rId66"/>
    <p:sldId id="461" r:id="rId67"/>
    <p:sldId id="462" r:id="rId68"/>
    <p:sldId id="463" r:id="rId69"/>
    <p:sldId id="464" r:id="rId70"/>
    <p:sldId id="466" r:id="rId71"/>
    <p:sldId id="467" r:id="rId72"/>
    <p:sldId id="468" r:id="rId73"/>
    <p:sldId id="469" r:id="rId74"/>
    <p:sldId id="470" r:id="rId75"/>
    <p:sldId id="471" r:id="rId76"/>
    <p:sldId id="472" r:id="rId77"/>
    <p:sldId id="473" r:id="rId78"/>
    <p:sldId id="474" r:id="rId79"/>
    <p:sldId id="475" r:id="rId80"/>
    <p:sldId id="476" r:id="rId81"/>
    <p:sldId id="477" r:id="rId82"/>
    <p:sldId id="478" r:id="rId83"/>
    <p:sldId id="479" r:id="rId8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91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95A435-1C63-4FE7-87B8-EEB9E1CCA2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6A3735A-2FDD-45CE-828B-59117A720EE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0D68F3E0-E412-4EB4-851E-82E04792A21A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796DC322-222A-4448-BF59-7802C130C6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78468DA6-20FC-4A69-B146-EDDD5A21501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006E6C4E-BE5A-413A-B4CB-9EB94C62D3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850AC78-4C7C-4F12-AE9B-ADBE3DE4FC9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13D74EE2-D590-4F3A-9004-63B32F8DD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1000"/>
            <a:ext cx="8686800" cy="5638800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60F15697-379B-4861-AD07-CFA96B43A56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327025" y="488950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DD35FED-D13C-457C-970E-2C791A1BB06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371600" y="3338513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86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857250"/>
            <a:ext cx="77724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567113"/>
            <a:ext cx="5410200" cy="19050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3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B4AB947-1EAF-44F6-9CD7-72DE115E86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4260CEB-F9E1-4F87-BEF1-134B4E2F4C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912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F228284-F424-44DC-8D36-7B7A0ACAF7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391275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A368E0E-70D8-4041-BB64-EC3BE6257B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4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6FD37F-D03A-49D5-95AE-EF91F74EBE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69837C-3415-4659-9C36-87AE38AF81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672F7E-AC2E-49DF-8FFE-A15AC1A11F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49968-3B0D-4BBD-96FA-333A285351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64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0"/>
            <a:ext cx="192405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0"/>
            <a:ext cx="561975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8EF0DD-05E5-4D18-9F9C-47ADEB4A0D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B9104B-D8F8-4057-8513-6A826C264B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431B5A9-1839-42DA-AA18-558E0353BF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9EE272-E968-4CD1-B258-03D3F21840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910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3B3D30C-7CF6-4B7D-B6A9-E0BA95D251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F4C524-B0B0-42EC-AE5F-9811FB4AB8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72599D-6C61-4FA0-AF75-46377BAD2A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8A62E0-74F1-4208-A44A-6ED79CE9C2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770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6D87F1-3983-4DEF-A89B-C8F4AD8575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496E5A-D58E-4746-AB89-EB4005B91D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50464B8-368F-4216-97F8-2173862B4F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8B0EE6-22A2-4835-A4C6-09B5798FC3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495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4478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56C283-D7A5-43FE-A0EB-BC2AB85B55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7FEDF2-95AA-4C74-8531-0900BC3177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958548-1FDA-4C6B-B999-4AD69A95AB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C0AD1A-089A-4C2A-8D58-35B97684F7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642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7F28A11-7DF2-47B2-9AEA-2101F94B6A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AA335FB-FC18-4873-ADC4-0BA1675CFE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4E6ED3E-BE61-4607-8DDA-EF5134DDBE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F461C3-951B-4CF7-BD47-2E53C1CBD7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82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8D573E-605A-4FD9-B140-B6FBC6079D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E56C27-D044-4487-AC46-2024B551F9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34C9B0-6837-4A54-9840-2B4F252804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73B117-CB26-4CEC-9902-FEBBCB071A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179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0125B73-3343-4DDA-9A33-E27E33EEC4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8F6E18F-0ED9-4A45-ABAE-D7E44FCDAC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AD99792-B28A-409D-8E73-D7EB050048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96687A-FA67-4AAA-BE50-C847D3F66F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30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7FACD9-998A-47D1-9471-B14045B360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FC5BF-1EC3-46D6-B870-E87A365B19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4AAC6-01BD-40C2-80E6-6B8A6A4023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5B8962-34AE-4EAF-9DC7-A7411CBE75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42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CCA3E5-A251-4F99-B79D-B992FB874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C9828-FC2A-4DE6-86C7-DA36EE5C10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5CE1-4FD6-43B7-8B25-943E56595C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BE98CE-2B79-4ADF-97C1-25388B37CB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09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7ACC6A3-A3F0-4561-A20C-3CC4C1C21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0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E9637B3-4DE5-4F9B-AF43-37D4A7D46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447800"/>
            <a:ext cx="7696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0836" name="Rectangle 4">
            <a:extLst>
              <a:ext uri="{FF2B5EF4-FFF2-40B4-BE49-F238E27FC236}">
                <a16:creationId xmlns:a16="http://schemas.microsoft.com/office/drawing/2014/main" id="{EF56AF6C-5BB6-4E2C-856D-CF1CF2F0818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7" name="Rectangle 5">
            <a:extLst>
              <a:ext uri="{FF2B5EF4-FFF2-40B4-BE49-F238E27FC236}">
                <a16:creationId xmlns:a16="http://schemas.microsoft.com/office/drawing/2014/main" id="{20BB2AE1-4A23-4793-9099-CDDFE290B56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8" name="Rectangle 6">
            <a:extLst>
              <a:ext uri="{FF2B5EF4-FFF2-40B4-BE49-F238E27FC236}">
                <a16:creationId xmlns:a16="http://schemas.microsoft.com/office/drawing/2014/main" id="{26E96945-E21B-4925-AF4D-FE4C2C25B8D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fld id="{4B3F97F7-3F32-4825-9708-1A816CF7796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Palatino Linotyp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Palatino Linotyp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Palatino Linotyp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Palatino Linotyp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Palatino Linotyp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Palatino Linotyp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Palatino Linotyp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l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50515EB-972B-4122-B7DE-73AE72BBDE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904D27D-C0B3-4DB4-B46F-1B595F7560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j-lt"/>
              </a:rPr>
              <a:t>MODELING AS DESIGN TECHNIQUE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6FD4671F-890A-4C15-A08D-C2D9CF9D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/>
              <a:t>Visualization</a:t>
            </a:r>
            <a:r>
              <a:rPr lang="en-US" altLang="en-US"/>
              <a:t>: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DF7C6C5B-1616-4175-BBDA-07A362AB8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/>
              <a:t>Models visualize the </a:t>
            </a:r>
            <a:r>
              <a:rPr lang="en-US" altLang="en-US" b="1" i="1" u="sng">
                <a:solidFill>
                  <a:srgbClr val="FF0000"/>
                </a:solidFill>
              </a:rPr>
              <a:t>flow of ideas</a:t>
            </a:r>
            <a:r>
              <a:rPr lang="en-US" altLang="en-US" b="1">
                <a:solidFill>
                  <a:srgbClr val="FF0000"/>
                </a:solidFill>
              </a:rPr>
              <a:t> </a:t>
            </a:r>
            <a:r>
              <a:rPr lang="en-US" altLang="en-US"/>
              <a:t>thereby allowing for </a:t>
            </a:r>
            <a:r>
              <a:rPr lang="en-US" altLang="en-US" b="1" i="1" u="sng">
                <a:solidFill>
                  <a:srgbClr val="FF0000"/>
                </a:solidFill>
              </a:rPr>
              <a:t>changes</a:t>
            </a:r>
            <a:r>
              <a:rPr lang="en-US" altLang="en-US"/>
              <a:t> before implementing the system. </a:t>
            </a:r>
          </a:p>
          <a:p>
            <a:pPr algn="just"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55F7C2E-0260-4E2A-A898-107D472E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/>
              <a:t>Reduction of complexity:</a:t>
            </a:r>
            <a:r>
              <a:rPr lang="en-US" altLang="en-US"/>
              <a:t> 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B5FDAC87-7C5D-4E26-B489-AAA41BD3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1600"/>
            <a:ext cx="8001000" cy="4343400"/>
          </a:xfrm>
        </p:spPr>
        <p:txBody>
          <a:bodyPr/>
          <a:lstStyle/>
          <a:p>
            <a:pPr algn="just"/>
            <a:r>
              <a:rPr lang="en-US" altLang="en-US"/>
              <a:t>Perhaps the main reason for modeling, which incorporates all the previous reasons, is to </a:t>
            </a:r>
            <a:r>
              <a:rPr lang="en-US" altLang="en-US" b="1" i="1" u="sng">
                <a:solidFill>
                  <a:srgbClr val="FF0000"/>
                </a:solidFill>
              </a:rPr>
              <a:t>deal with systems that are too complex</a:t>
            </a:r>
            <a:r>
              <a:rPr lang="en-US" altLang="en-US"/>
              <a:t> to understand directly.</a:t>
            </a:r>
          </a:p>
          <a:p>
            <a:pPr algn="just"/>
            <a:r>
              <a:rPr lang="en-US" altLang="en-US"/>
              <a:t>The human mind can cope with only a </a:t>
            </a:r>
            <a:r>
              <a:rPr lang="en-US" altLang="en-US" b="1" i="1"/>
              <a:t>limited amount of information at one time</a:t>
            </a:r>
            <a:r>
              <a:rPr lang="en-US" altLang="en-US"/>
              <a:t>.</a:t>
            </a:r>
          </a:p>
          <a:p>
            <a:pPr algn="just"/>
            <a:r>
              <a:rPr lang="en-US" altLang="en-US"/>
              <a:t>Models reduce complexity by separating out a </a:t>
            </a:r>
            <a:r>
              <a:rPr lang="en-US" altLang="en-US" b="1" i="1">
                <a:solidFill>
                  <a:srgbClr val="00B050"/>
                </a:solidFill>
              </a:rPr>
              <a:t>small number of important things </a:t>
            </a:r>
            <a:r>
              <a:rPr lang="en-US" altLang="en-US"/>
              <a:t>to deal with at a time.</a:t>
            </a:r>
          </a:p>
          <a:p>
            <a:pPr algn="just"/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2D472B61-1912-4267-9D6D-C47E44C1A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381000"/>
            <a:ext cx="7696200" cy="1143000"/>
          </a:xfrm>
        </p:spPr>
        <p:txBody>
          <a:bodyPr/>
          <a:lstStyle/>
          <a:p>
            <a:r>
              <a:rPr lang="en-US" altLang="en-US" b="1" u="sng">
                <a:solidFill>
                  <a:srgbClr val="C00000"/>
                </a:solidFill>
                <a:latin typeface="Arial Unicode MS" pitchFamily="34" charset="-128"/>
                <a:ea typeface="Arial Unicode MS" pitchFamily="34" charset="-128"/>
              </a:rPr>
              <a:t>Three Models:</a:t>
            </a:r>
            <a:r>
              <a:rPr lang="en-US" altLang="en-US" b="1">
                <a:solidFill>
                  <a:srgbClr val="C00000"/>
                </a:solidFill>
                <a:latin typeface="Arial Unicode MS" pitchFamily="34" charset="-128"/>
                <a:ea typeface="Arial Unicode MS" pitchFamily="34" charset="-128"/>
              </a:rPr>
              <a:t> 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D428BC88-C1BA-4108-86B2-2F6A4FC5D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8382000" cy="4419600"/>
          </a:xfrm>
        </p:spPr>
        <p:txBody>
          <a:bodyPr/>
          <a:lstStyle/>
          <a:p>
            <a:pPr algn="just"/>
            <a:r>
              <a:rPr lang="en-US" altLang="en-US"/>
              <a:t>Each model describes a system from its </a:t>
            </a:r>
            <a:r>
              <a:rPr lang="en-US" altLang="en-US" i="1">
                <a:solidFill>
                  <a:srgbClr val="FF0000"/>
                </a:solidFill>
              </a:rPr>
              <a:t>own viewpoint</a:t>
            </a:r>
            <a:r>
              <a:rPr lang="en-US" altLang="en-US"/>
              <a:t>.</a:t>
            </a:r>
          </a:p>
          <a:p>
            <a:pPr algn="just"/>
            <a:r>
              <a:rPr lang="en-US" altLang="en-US"/>
              <a:t>Each model applies during </a:t>
            </a:r>
            <a:r>
              <a:rPr lang="en-US" altLang="en-US" i="1">
                <a:solidFill>
                  <a:srgbClr val="FF0000"/>
                </a:solidFill>
              </a:rPr>
              <a:t>all stages </a:t>
            </a:r>
            <a:r>
              <a:rPr lang="en-US" altLang="en-US"/>
              <a:t>of development and acquires detail as development progresses.</a:t>
            </a:r>
          </a:p>
          <a:p>
            <a:pPr algn="just"/>
            <a:r>
              <a:rPr lang="en-US" altLang="en-US" i="1">
                <a:solidFill>
                  <a:srgbClr val="FF0000"/>
                </a:solidFill>
              </a:rPr>
              <a:t>A complete description of a system requires models from all three viewpoints</a:t>
            </a:r>
            <a:r>
              <a:rPr lang="en-US" altLang="en-US"/>
              <a:t>.</a:t>
            </a:r>
          </a:p>
          <a:p>
            <a:pPr algn="just"/>
            <a:r>
              <a:rPr lang="en-US" altLang="en-US"/>
              <a:t>The three models are separate parts of the description of a complete system but are </a:t>
            </a:r>
            <a:r>
              <a:rPr lang="en-US" altLang="en-US" i="1" u="sng">
                <a:solidFill>
                  <a:srgbClr val="FF0000"/>
                </a:solidFill>
              </a:rPr>
              <a:t>cross-linked</a:t>
            </a:r>
            <a:r>
              <a:rPr lang="en-US" altLang="en-US"/>
              <a:t>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23B8D36-05E8-46C6-9D99-ABC8CBE9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/>
              <a:t>Three Models:</a:t>
            </a:r>
            <a:r>
              <a:rPr lang="en-US" altLang="en-US"/>
              <a:t> 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ACF5A8D1-2E5D-4C81-A7FD-CB6509DF2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70C0"/>
                </a:solidFill>
                <a:latin typeface="Arial Black" panose="020B0A04020102020204" pitchFamily="34" charset="0"/>
              </a:rPr>
              <a:t>Class model</a:t>
            </a:r>
          </a:p>
          <a:p>
            <a:r>
              <a:rPr lang="en-US" altLang="en-US" b="1">
                <a:solidFill>
                  <a:srgbClr val="0070C0"/>
                </a:solidFill>
                <a:latin typeface="Arial Black" panose="020B0A04020102020204" pitchFamily="34" charset="0"/>
              </a:rPr>
              <a:t>State model</a:t>
            </a:r>
          </a:p>
          <a:p>
            <a:r>
              <a:rPr lang="en-US" altLang="en-US" b="1">
                <a:solidFill>
                  <a:srgbClr val="0070C0"/>
                </a:solidFill>
                <a:latin typeface="Arial Black" panose="020B0A04020102020204" pitchFamily="34" charset="0"/>
              </a:rPr>
              <a:t>Interaction model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65617638-CCE5-4241-81A7-466C675AA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7696200" cy="1143000"/>
          </a:xfrm>
        </p:spPr>
        <p:txBody>
          <a:bodyPr/>
          <a:lstStyle/>
          <a:p>
            <a:r>
              <a:rPr lang="en-US" altLang="en-US" b="1" i="1" u="sng"/>
              <a:t>Class model</a:t>
            </a:r>
            <a:r>
              <a:rPr lang="en-US" altLang="en-US" b="1"/>
              <a:t>: </a:t>
            </a:r>
            <a:br>
              <a:rPr lang="en-US" altLang="en-US" b="1"/>
            </a:br>
            <a:endParaRPr lang="en-US" altLang="en-US" b="1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B7A5A718-EC3C-4422-A0E9-74351DDC3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/>
              <a:t>For the </a:t>
            </a:r>
            <a:r>
              <a:rPr lang="en-US" altLang="en-US" b="1" i="1" u="sng">
                <a:solidFill>
                  <a:srgbClr val="C00000"/>
                </a:solidFill>
              </a:rPr>
              <a:t>objects</a:t>
            </a:r>
            <a:r>
              <a:rPr lang="en-US" altLang="en-US"/>
              <a:t> in the system and their relationships.</a:t>
            </a:r>
            <a:r>
              <a:rPr lang="en-US" altLang="en-US" i="1" u="sng"/>
              <a:t> </a:t>
            </a:r>
            <a:endParaRPr lang="en-US" altLang="en-US"/>
          </a:p>
          <a:p>
            <a:pPr algn="just"/>
            <a:r>
              <a:rPr lang="en-US" altLang="en-US" b="1" i="1" u="sng">
                <a:solidFill>
                  <a:srgbClr val="C00000"/>
                </a:solidFill>
              </a:rPr>
              <a:t>Goal </a:t>
            </a:r>
            <a:r>
              <a:rPr lang="en-US" altLang="en-US" i="1" u="sng"/>
              <a:t>in constructing a class model: </a:t>
            </a:r>
            <a:r>
              <a:rPr lang="en-US" altLang="en-US"/>
              <a:t>To capture those concepts from the real world that are important to an application. </a:t>
            </a:r>
          </a:p>
          <a:p>
            <a:pPr algn="just"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67464F54-CFF8-4D7C-A266-2791AB6BE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38200"/>
            <a:ext cx="7924800" cy="44958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sz="2400"/>
              <a:t>Describes the </a:t>
            </a:r>
            <a:r>
              <a:rPr lang="en-US" altLang="en-US" sz="2400" b="1" i="1" u="sng">
                <a:solidFill>
                  <a:srgbClr val="C00000"/>
                </a:solidFill>
              </a:rPr>
              <a:t>static structure</a:t>
            </a:r>
            <a:r>
              <a:rPr lang="en-US" altLang="en-US" sz="2400" b="1">
                <a:solidFill>
                  <a:srgbClr val="C00000"/>
                </a:solidFill>
              </a:rPr>
              <a:t> </a:t>
            </a:r>
            <a:r>
              <a:rPr lang="en-US" altLang="en-US" sz="2400"/>
              <a:t>of the objects in a system and their relationships; Represents the static, structural, "</a:t>
            </a:r>
            <a:r>
              <a:rPr lang="en-US" altLang="en-US" sz="2400" b="1" i="1" u="sng">
                <a:solidFill>
                  <a:srgbClr val="C00000"/>
                </a:solidFill>
              </a:rPr>
              <a:t>data</a:t>
            </a:r>
            <a:r>
              <a:rPr lang="en-US" altLang="en-US" sz="2400"/>
              <a:t>" aspects of a system.</a:t>
            </a:r>
          </a:p>
          <a:p>
            <a:pPr algn="just">
              <a:lnSpc>
                <a:spcPct val="150000"/>
              </a:lnSpc>
            </a:pPr>
            <a:r>
              <a:rPr lang="en-US" altLang="en-US" sz="2400"/>
              <a:t>Describes the </a:t>
            </a:r>
            <a:r>
              <a:rPr lang="en-US" altLang="en-US" sz="2400" b="1" i="1" u="sng">
                <a:solidFill>
                  <a:srgbClr val="C00000"/>
                </a:solidFill>
              </a:rPr>
              <a:t>structure of objects</a:t>
            </a:r>
            <a:r>
              <a:rPr lang="en-US" altLang="en-US" sz="2400" b="1">
                <a:solidFill>
                  <a:srgbClr val="C00000"/>
                </a:solidFill>
              </a:rPr>
              <a:t> </a:t>
            </a:r>
            <a:r>
              <a:rPr lang="en-US" altLang="en-US" sz="2400"/>
              <a:t>in a system - their </a:t>
            </a:r>
            <a:r>
              <a:rPr lang="en-US" altLang="en-US" sz="2400" b="1" i="1"/>
              <a:t>identity</a:t>
            </a:r>
            <a:r>
              <a:rPr lang="en-US" altLang="en-US" sz="2400"/>
              <a:t>, their </a:t>
            </a:r>
            <a:r>
              <a:rPr lang="en-US" altLang="en-US" sz="2400" b="1" i="1"/>
              <a:t>relationships</a:t>
            </a:r>
            <a:r>
              <a:rPr lang="en-US" altLang="en-US" sz="2400"/>
              <a:t> to other objects, their </a:t>
            </a:r>
            <a:r>
              <a:rPr lang="en-US" altLang="en-US" sz="2400" b="1" i="1"/>
              <a:t>attributes</a:t>
            </a:r>
            <a:r>
              <a:rPr lang="en-US" altLang="en-US" sz="2400"/>
              <a:t>, and their </a:t>
            </a:r>
            <a:r>
              <a:rPr lang="en-US" altLang="en-US" sz="2400" b="1" i="1"/>
              <a:t>operations</a:t>
            </a:r>
            <a:r>
              <a:rPr lang="en-US" altLang="en-US" sz="2400"/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 algn="just"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11ECB134-BCE0-4662-A347-75BB3D00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04800"/>
            <a:ext cx="7696200" cy="6477000"/>
          </a:xfrm>
        </p:spPr>
        <p:txBody>
          <a:bodyPr/>
          <a:lstStyle/>
          <a:p>
            <a:pPr algn="just"/>
            <a:r>
              <a:rPr lang="en-US" altLang="en-US"/>
              <a:t>Contains </a:t>
            </a:r>
            <a:r>
              <a:rPr lang="en-US" altLang="en-US" b="1" i="1" u="sng">
                <a:solidFill>
                  <a:srgbClr val="FF0000"/>
                </a:solidFill>
              </a:rPr>
              <a:t>class diagrams</a:t>
            </a:r>
            <a:r>
              <a:rPr lang="en-US" altLang="en-US"/>
              <a:t>: A </a:t>
            </a:r>
            <a:r>
              <a:rPr lang="en-US" altLang="en-US" i="1"/>
              <a:t>class diagram </a:t>
            </a:r>
            <a:r>
              <a:rPr lang="en-US" altLang="en-US"/>
              <a:t>is a graph whose </a:t>
            </a:r>
            <a:r>
              <a:rPr lang="en-US" altLang="en-US" b="1" i="1" u="sng">
                <a:solidFill>
                  <a:srgbClr val="FF0000"/>
                </a:solidFill>
              </a:rPr>
              <a:t>nodes</a:t>
            </a:r>
            <a:r>
              <a:rPr lang="en-US" altLang="en-US"/>
              <a:t> are </a:t>
            </a:r>
            <a:r>
              <a:rPr lang="en-US" altLang="en-US" b="1" i="1" u="sng">
                <a:solidFill>
                  <a:srgbClr val="FF0000"/>
                </a:solidFill>
              </a:rPr>
              <a:t>classes</a:t>
            </a:r>
            <a:r>
              <a:rPr lang="en-US" altLang="en-US"/>
              <a:t> and whose </a:t>
            </a:r>
            <a:r>
              <a:rPr lang="en-US" altLang="en-US" b="1" i="1" u="sng">
                <a:solidFill>
                  <a:srgbClr val="002060"/>
                </a:solidFill>
              </a:rPr>
              <a:t>arcs</a:t>
            </a:r>
            <a:r>
              <a:rPr lang="en-US" altLang="en-US"/>
              <a:t> are </a:t>
            </a:r>
            <a:r>
              <a:rPr lang="en-US" altLang="en-US" b="1" i="1" u="sng">
                <a:solidFill>
                  <a:srgbClr val="002060"/>
                </a:solidFill>
              </a:rPr>
              <a:t>relationships</a:t>
            </a:r>
            <a:r>
              <a:rPr lang="en-US" altLang="en-US"/>
              <a:t> among classes.</a:t>
            </a:r>
          </a:p>
          <a:p>
            <a:pPr algn="just"/>
            <a:r>
              <a:rPr lang="en-US" altLang="en-US"/>
              <a:t>It expresses the class model. </a:t>
            </a:r>
            <a:r>
              <a:rPr lang="en-US" altLang="en-US" b="1" i="1"/>
              <a:t>Generalization</a:t>
            </a:r>
            <a:r>
              <a:rPr lang="en-US" altLang="en-US"/>
              <a:t> lets classes </a:t>
            </a:r>
            <a:r>
              <a:rPr lang="en-US" altLang="en-US" b="1" i="1"/>
              <a:t>share</a:t>
            </a:r>
            <a:r>
              <a:rPr lang="en-US" altLang="en-US"/>
              <a:t> structure and behavior, and </a:t>
            </a:r>
            <a:r>
              <a:rPr lang="en-US" altLang="en-US" b="1" i="1"/>
              <a:t>associations</a:t>
            </a:r>
            <a:r>
              <a:rPr lang="en-US" altLang="en-US"/>
              <a:t> </a:t>
            </a:r>
            <a:r>
              <a:rPr lang="en-US" altLang="en-US" b="1" i="1"/>
              <a:t>relate</a:t>
            </a:r>
            <a:r>
              <a:rPr lang="en-US" altLang="en-US"/>
              <a:t> the classes.</a:t>
            </a:r>
          </a:p>
          <a:p>
            <a:pPr algn="just"/>
            <a:r>
              <a:rPr lang="en-US" altLang="en-US"/>
              <a:t>Classes define the </a:t>
            </a:r>
            <a:r>
              <a:rPr lang="en-US" altLang="en-US" b="1" u="sng">
                <a:solidFill>
                  <a:srgbClr val="FF0000"/>
                </a:solidFill>
              </a:rPr>
              <a:t>attribute values </a:t>
            </a:r>
            <a:r>
              <a:rPr lang="en-US" altLang="en-US"/>
              <a:t>carried by each object and the </a:t>
            </a:r>
            <a:r>
              <a:rPr lang="en-US" altLang="en-US" b="1" u="sng">
                <a:solidFill>
                  <a:srgbClr val="FF0000"/>
                </a:solidFill>
              </a:rPr>
              <a:t>operations</a:t>
            </a:r>
            <a:r>
              <a:rPr lang="en-US" altLang="en-US"/>
              <a:t> that each object performs or undergoes.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AE38D7A4-CC84-4494-B121-E489FD22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7696200" cy="1143000"/>
          </a:xfrm>
        </p:spPr>
        <p:txBody>
          <a:bodyPr/>
          <a:lstStyle/>
          <a:p>
            <a:r>
              <a:rPr lang="en-US" altLang="en-US" b="1" i="1" u="sng"/>
              <a:t>State model</a:t>
            </a:r>
            <a:r>
              <a:rPr lang="en-US" altLang="en-US" b="1"/>
              <a:t>: </a:t>
            </a:r>
            <a:br>
              <a:rPr lang="en-US" altLang="en-US" b="1"/>
            </a:br>
            <a:endParaRPr lang="en-US" altLang="en-US" b="1"/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BCB9C5A4-ED09-4ACA-90D5-06D3B772E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305800" cy="4724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sz="2800"/>
              <a:t>For the </a:t>
            </a:r>
            <a:r>
              <a:rPr lang="en-US" altLang="en-US" sz="2800" i="1" u="sng">
                <a:solidFill>
                  <a:srgbClr val="FF0000"/>
                </a:solidFill>
              </a:rPr>
              <a:t>life history </a:t>
            </a:r>
            <a:r>
              <a:rPr lang="en-US" altLang="en-US" sz="2800"/>
              <a:t>of objects; </a:t>
            </a:r>
          </a:p>
          <a:p>
            <a:pPr algn="just">
              <a:lnSpc>
                <a:spcPct val="150000"/>
              </a:lnSpc>
            </a:pPr>
            <a:r>
              <a:rPr lang="en-US" altLang="en-US" sz="2800"/>
              <a:t>It represents the </a:t>
            </a:r>
            <a:r>
              <a:rPr lang="en-US" altLang="en-US" sz="2800" i="1">
                <a:solidFill>
                  <a:srgbClr val="00B050"/>
                </a:solidFill>
              </a:rPr>
              <a:t>temporal,</a:t>
            </a:r>
            <a:r>
              <a:rPr lang="en-US" altLang="en-US" sz="2800"/>
              <a:t> </a:t>
            </a:r>
            <a:r>
              <a:rPr lang="en-US" altLang="en-US" sz="2800" b="1" i="1">
                <a:solidFill>
                  <a:srgbClr val="00B0F0"/>
                </a:solidFill>
              </a:rPr>
              <a:t>behavioral,</a:t>
            </a:r>
            <a:r>
              <a:rPr lang="en-US" altLang="en-US" sz="2800"/>
              <a:t> "</a:t>
            </a:r>
            <a:r>
              <a:rPr lang="en-US" altLang="en-US" sz="2800" i="1" u="sng">
                <a:solidFill>
                  <a:srgbClr val="FF0000"/>
                </a:solidFill>
              </a:rPr>
              <a:t>control</a:t>
            </a:r>
            <a:r>
              <a:rPr lang="en-US" altLang="en-US" sz="2800"/>
              <a:t>" aspects of a system.</a:t>
            </a:r>
          </a:p>
          <a:p>
            <a:pPr algn="just">
              <a:lnSpc>
                <a:spcPct val="150000"/>
              </a:lnSpc>
            </a:pPr>
            <a:r>
              <a:rPr lang="en-US" altLang="en-US" sz="2800"/>
              <a:t>Describes the </a:t>
            </a:r>
            <a:r>
              <a:rPr lang="en-US" altLang="en-US" sz="2800" u="sng">
                <a:solidFill>
                  <a:srgbClr val="FF0000"/>
                </a:solidFill>
              </a:rPr>
              <a:t>aspects of an object </a:t>
            </a:r>
            <a:r>
              <a:rPr lang="en-US" altLang="en-US" sz="2800"/>
              <a:t>that </a:t>
            </a:r>
            <a:r>
              <a:rPr lang="en-US" altLang="en-US" sz="2800" i="1">
                <a:solidFill>
                  <a:srgbClr val="00B050"/>
                </a:solidFill>
              </a:rPr>
              <a:t>change over time </a:t>
            </a:r>
            <a:r>
              <a:rPr lang="en-US" altLang="en-US" sz="2800"/>
              <a:t>and the </a:t>
            </a:r>
            <a:r>
              <a:rPr lang="en-US" altLang="en-US" sz="2800" b="1" i="1">
                <a:solidFill>
                  <a:srgbClr val="00B0F0"/>
                </a:solidFill>
              </a:rPr>
              <a:t>sequencing of operations</a:t>
            </a:r>
            <a:r>
              <a:rPr lang="en-US" altLang="en-US" sz="2800"/>
              <a:t> - </a:t>
            </a:r>
            <a:r>
              <a:rPr lang="en-US" altLang="en-US" sz="2800" i="1" u="sng">
                <a:solidFill>
                  <a:srgbClr val="FF0000"/>
                </a:solidFill>
              </a:rPr>
              <a:t>events</a:t>
            </a:r>
            <a:r>
              <a:rPr lang="en-US" altLang="en-US" sz="2800"/>
              <a:t> that mark changes, </a:t>
            </a:r>
            <a:r>
              <a:rPr lang="en-US" altLang="en-US" sz="2800" i="1" u="sng">
                <a:solidFill>
                  <a:srgbClr val="FF0000"/>
                </a:solidFill>
              </a:rPr>
              <a:t>states</a:t>
            </a:r>
            <a:r>
              <a:rPr lang="en-US" altLang="en-US" sz="2800"/>
              <a:t> that define the context for events, and the organization of events and states. </a:t>
            </a:r>
          </a:p>
          <a:p>
            <a:pPr>
              <a:lnSpc>
                <a:spcPct val="150000"/>
              </a:lnSpc>
            </a:pPr>
            <a:endParaRPr lang="en-US" altLang="en-US"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1233D020-3314-47F9-A197-B521342E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62000"/>
            <a:ext cx="7848600" cy="5181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sz="2800"/>
              <a:t>Specifies and implements </a:t>
            </a:r>
            <a:r>
              <a:rPr lang="en-US" altLang="en-US" sz="2800" i="1" u="sng"/>
              <a:t>control </a:t>
            </a:r>
            <a:r>
              <a:rPr lang="en-US" altLang="en-US" sz="2800"/>
              <a:t>with </a:t>
            </a:r>
            <a:r>
              <a:rPr lang="en-US" altLang="en-US" sz="2800" b="1" i="1" u="sng">
                <a:solidFill>
                  <a:srgbClr val="FF0000"/>
                </a:solidFill>
              </a:rPr>
              <a:t>state diagrams</a:t>
            </a:r>
            <a:r>
              <a:rPr lang="en-US" altLang="en-US" sz="2800"/>
              <a:t>: A </a:t>
            </a:r>
            <a:r>
              <a:rPr lang="en-US" altLang="en-US" sz="2800" i="1"/>
              <a:t>state diagram </a:t>
            </a:r>
            <a:r>
              <a:rPr lang="en-US" altLang="en-US" sz="2800"/>
              <a:t>is a graph whose </a:t>
            </a:r>
            <a:r>
              <a:rPr lang="en-US" altLang="en-US" sz="2800">
                <a:solidFill>
                  <a:srgbClr val="FF0000"/>
                </a:solidFill>
              </a:rPr>
              <a:t>nodes</a:t>
            </a:r>
            <a:r>
              <a:rPr lang="en-US" altLang="en-US" sz="2800"/>
              <a:t> are </a:t>
            </a:r>
            <a:r>
              <a:rPr lang="en-US" altLang="en-US" sz="2800">
                <a:solidFill>
                  <a:srgbClr val="FF0000"/>
                </a:solidFill>
              </a:rPr>
              <a:t>states</a:t>
            </a:r>
            <a:r>
              <a:rPr lang="en-US" altLang="en-US" sz="2800"/>
              <a:t> and whose </a:t>
            </a:r>
            <a:r>
              <a:rPr lang="en-US" altLang="en-US" sz="2800">
                <a:solidFill>
                  <a:srgbClr val="00B050"/>
                </a:solidFill>
              </a:rPr>
              <a:t>arcs</a:t>
            </a:r>
            <a:r>
              <a:rPr lang="en-US" altLang="en-US" sz="2800"/>
              <a:t> are </a:t>
            </a:r>
            <a:r>
              <a:rPr lang="en-US" altLang="en-US" sz="2800">
                <a:solidFill>
                  <a:srgbClr val="00B050"/>
                </a:solidFill>
              </a:rPr>
              <a:t>transitions</a:t>
            </a:r>
            <a:r>
              <a:rPr lang="en-US" altLang="en-US" sz="2800"/>
              <a:t> between states caused by </a:t>
            </a:r>
            <a:r>
              <a:rPr lang="en-US" altLang="en-US" sz="2800" b="1">
                <a:solidFill>
                  <a:srgbClr val="00B0F0"/>
                </a:solidFill>
              </a:rPr>
              <a:t>events</a:t>
            </a:r>
            <a:r>
              <a:rPr lang="en-US" altLang="en-US" sz="280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en-US" sz="2800"/>
              <a:t>State diagrams </a:t>
            </a:r>
            <a:r>
              <a:rPr lang="en-US" altLang="en-US" sz="2800" b="1" i="1" u="sng">
                <a:solidFill>
                  <a:srgbClr val="FF0000"/>
                </a:solidFill>
              </a:rPr>
              <a:t>express the state model</a:t>
            </a:r>
            <a:r>
              <a:rPr lang="en-US" altLang="en-US" sz="280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en-US" sz="2800"/>
              <a:t>Each state diagram shows the state and event sequences permitted in a system for one class of objects. </a:t>
            </a:r>
          </a:p>
          <a:p>
            <a:pPr algn="just">
              <a:lnSpc>
                <a:spcPct val="150000"/>
              </a:lnSpc>
            </a:pPr>
            <a:endParaRPr lang="en-US" altLang="en-US"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F2C5FC-8222-41BC-A5FA-EF186E81F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600"/>
            <a:ext cx="8077200" cy="4572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/>
              <a:t>State diagrams </a:t>
            </a:r>
            <a:r>
              <a:rPr lang="en-US" altLang="en-US" b="1" i="1" u="sng">
                <a:solidFill>
                  <a:srgbClr val="FF0000"/>
                </a:solidFill>
              </a:rPr>
              <a:t>refer to the other models</a:t>
            </a:r>
            <a:r>
              <a:rPr lang="en-US" altLang="en-US"/>
              <a:t>: </a:t>
            </a:r>
          </a:p>
          <a:p>
            <a:pPr lvl="1" algn="just">
              <a:lnSpc>
                <a:spcPct val="150000"/>
              </a:lnSpc>
            </a:pPr>
            <a:r>
              <a:rPr lang="en-US" altLang="en-US" b="1" i="1" u="sng">
                <a:solidFill>
                  <a:srgbClr val="00B0F0"/>
                </a:solidFill>
              </a:rPr>
              <a:t>Actions</a:t>
            </a:r>
            <a:r>
              <a:rPr lang="en-US" altLang="en-US"/>
              <a:t> and </a:t>
            </a:r>
            <a:r>
              <a:rPr lang="en-US" altLang="en-US" b="1" i="1" u="sng">
                <a:solidFill>
                  <a:srgbClr val="00B0F0"/>
                </a:solidFill>
              </a:rPr>
              <a:t>events </a:t>
            </a:r>
            <a:r>
              <a:rPr lang="en-US" altLang="en-US"/>
              <a:t>in a state diagram become </a:t>
            </a:r>
            <a:r>
              <a:rPr lang="en-US" altLang="en-US" b="1" i="1" u="sng">
                <a:solidFill>
                  <a:srgbClr val="00B0F0"/>
                </a:solidFill>
              </a:rPr>
              <a:t>operations</a:t>
            </a:r>
            <a:r>
              <a:rPr lang="en-US" altLang="en-US"/>
              <a:t> on objects in the </a:t>
            </a:r>
            <a:r>
              <a:rPr lang="en-US" altLang="en-US" b="1" i="1" u="sng">
                <a:solidFill>
                  <a:srgbClr val="00B0F0"/>
                </a:solidFill>
              </a:rPr>
              <a:t>class model</a:t>
            </a:r>
            <a:r>
              <a:rPr lang="en-US" altLang="en-US"/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en-US" b="1" i="1" u="sng">
                <a:solidFill>
                  <a:srgbClr val="7030A0"/>
                </a:solidFill>
              </a:rPr>
              <a:t>References</a:t>
            </a:r>
            <a:r>
              <a:rPr lang="en-US" altLang="en-US" i="1"/>
              <a:t> </a:t>
            </a:r>
            <a:r>
              <a:rPr lang="en-US" altLang="en-US"/>
              <a:t>between state diagrams become </a:t>
            </a:r>
            <a:r>
              <a:rPr lang="en-US" altLang="en-US" b="1" i="1" u="sng">
                <a:solidFill>
                  <a:srgbClr val="7030A0"/>
                </a:solidFill>
              </a:rPr>
              <a:t>interactions</a:t>
            </a:r>
            <a:r>
              <a:rPr lang="en-US" altLang="en-US"/>
              <a:t> in the </a:t>
            </a:r>
            <a:r>
              <a:rPr lang="en-US" altLang="en-US" b="1" i="1" u="sng">
                <a:solidFill>
                  <a:srgbClr val="7030A0"/>
                </a:solidFill>
              </a:rPr>
              <a:t>interaction model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BBEF5083-660A-4EE4-B546-3E41CA4E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>
                <a:solidFill>
                  <a:srgbClr val="C00000"/>
                </a:solidFill>
              </a:rPr>
              <a:t>Abstraction: </a:t>
            </a:r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4099" name="Content Placeholder 3">
            <a:extLst>
              <a:ext uri="{FF2B5EF4-FFF2-40B4-BE49-F238E27FC236}">
                <a16:creationId xmlns:a16="http://schemas.microsoft.com/office/drawing/2014/main" id="{C167EB33-A61F-4107-92E4-4C89F329B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/>
              <a:t>The </a:t>
            </a:r>
            <a:r>
              <a:rPr lang="en-US" altLang="en-US">
                <a:solidFill>
                  <a:srgbClr val="002060"/>
                </a:solidFill>
              </a:rPr>
              <a:t>purpose </a:t>
            </a:r>
            <a:r>
              <a:rPr lang="en-US" altLang="en-US"/>
              <a:t>of an abstraction is to </a:t>
            </a:r>
            <a:r>
              <a:rPr lang="en-US" altLang="en-US" b="1" i="1" u="sng">
                <a:solidFill>
                  <a:srgbClr val="002060"/>
                </a:solidFill>
              </a:rPr>
              <a:t>limit the universe</a:t>
            </a:r>
            <a:r>
              <a:rPr lang="en-US" altLang="en-US"/>
              <a:t> for the purpose of understanding.</a:t>
            </a:r>
          </a:p>
          <a:p>
            <a:pPr algn="just"/>
            <a:r>
              <a:rPr lang="en-US" altLang="en-US"/>
              <a:t>In building models, therefore, it is needed to search </a:t>
            </a:r>
            <a:r>
              <a:rPr lang="en-US" altLang="en-US" b="1" i="1" u="sng">
                <a:solidFill>
                  <a:srgbClr val="002060"/>
                </a:solidFill>
              </a:rPr>
              <a:t>for absolute truth but for adequacy for some purpose. </a:t>
            </a:r>
          </a:p>
          <a:p>
            <a:pPr algn="just"/>
            <a:r>
              <a:rPr lang="en-US" altLang="en-US"/>
              <a:t>There is no single "correct" model of a situation, only </a:t>
            </a:r>
            <a:r>
              <a:rPr lang="en-US" altLang="en-US" b="1" i="1" u="sng">
                <a:solidFill>
                  <a:srgbClr val="002060"/>
                </a:solidFill>
              </a:rPr>
              <a:t>adequate </a:t>
            </a:r>
            <a:r>
              <a:rPr lang="en-US" altLang="en-US"/>
              <a:t>and </a:t>
            </a:r>
            <a:r>
              <a:rPr lang="en-US" altLang="en-US" b="1" i="1" u="sng">
                <a:solidFill>
                  <a:srgbClr val="002060"/>
                </a:solidFill>
              </a:rPr>
              <a:t>inadequate</a:t>
            </a:r>
            <a:r>
              <a:rPr lang="en-US" altLang="en-US"/>
              <a:t> ones.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3FEA1CFF-5012-4517-B858-BC485B62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7696200" cy="1143000"/>
          </a:xfrm>
        </p:spPr>
        <p:txBody>
          <a:bodyPr/>
          <a:lstStyle/>
          <a:p>
            <a:r>
              <a:rPr lang="en-US" altLang="en-US" b="1" i="1" u="sng"/>
              <a:t>Interaction model</a:t>
            </a:r>
            <a:r>
              <a:rPr lang="en-US" altLang="en-US" b="1"/>
              <a:t>: </a:t>
            </a:r>
            <a:br>
              <a:rPr lang="en-US" altLang="en-US" b="1"/>
            </a:br>
            <a:endParaRPr lang="en-US" altLang="en-US" b="1"/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D7405AE1-E643-4BEE-9F3F-C43B9A593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14400"/>
            <a:ext cx="8077200" cy="4038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sz="2800"/>
              <a:t>For the </a:t>
            </a:r>
            <a:r>
              <a:rPr lang="en-US" altLang="en-US" sz="2800" i="1" u="sng">
                <a:solidFill>
                  <a:srgbClr val="7030A0"/>
                </a:solidFill>
              </a:rPr>
              <a:t>interactions</a:t>
            </a:r>
            <a:r>
              <a:rPr lang="en-US" altLang="en-US" sz="2800" i="1" u="sng"/>
              <a:t> </a:t>
            </a:r>
            <a:r>
              <a:rPr lang="en-US" altLang="en-US" sz="2800"/>
              <a:t>among objects. </a:t>
            </a:r>
          </a:p>
          <a:p>
            <a:pPr algn="just">
              <a:lnSpc>
                <a:spcPct val="150000"/>
              </a:lnSpc>
            </a:pPr>
            <a:r>
              <a:rPr lang="en-US" altLang="en-US" sz="2800"/>
              <a:t>Describes how the objects in a system </a:t>
            </a:r>
            <a:r>
              <a:rPr lang="en-US" altLang="en-US" sz="2800" i="1" u="sng">
                <a:solidFill>
                  <a:srgbClr val="7030A0"/>
                </a:solidFill>
              </a:rPr>
              <a:t>cooperate</a:t>
            </a:r>
            <a:r>
              <a:rPr lang="en-US" altLang="en-US" sz="2800"/>
              <a:t> to achieve broader results;</a:t>
            </a:r>
          </a:p>
          <a:p>
            <a:pPr algn="just">
              <a:lnSpc>
                <a:spcPct val="150000"/>
              </a:lnSpc>
            </a:pPr>
            <a:r>
              <a:rPr lang="en-US" altLang="en-US" sz="2800"/>
              <a:t>It represents the </a:t>
            </a:r>
            <a:r>
              <a:rPr lang="en-US" altLang="en-US" sz="2800" i="1" u="sng">
                <a:solidFill>
                  <a:srgbClr val="7030A0"/>
                </a:solidFill>
              </a:rPr>
              <a:t>collaboration </a:t>
            </a:r>
            <a:r>
              <a:rPr lang="en-US" altLang="en-US" sz="2800"/>
              <a:t>of individual objects, the "interaction" aspects of a system i.e. - </a:t>
            </a:r>
            <a:r>
              <a:rPr lang="en-US" altLang="en-US" sz="2800" b="1" i="1" u="sng">
                <a:solidFill>
                  <a:srgbClr val="00B050"/>
                </a:solidFill>
              </a:rPr>
              <a:t>how individual objects collaborate to achieve the behavior of the system as a whole. </a:t>
            </a:r>
          </a:p>
          <a:p>
            <a:pPr algn="just">
              <a:lnSpc>
                <a:spcPct val="150000"/>
              </a:lnSpc>
            </a:pPr>
            <a:endParaRPr lang="en-US" altLang="en-US"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225792A6-764E-4DEA-91AA-8628FC395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8200"/>
            <a:ext cx="7391400" cy="4572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sz="2400"/>
              <a:t>The </a:t>
            </a:r>
            <a:r>
              <a:rPr lang="en-US" altLang="en-US" sz="2400" b="1" i="1"/>
              <a:t>state and interaction models </a:t>
            </a:r>
            <a:r>
              <a:rPr lang="en-US" altLang="en-US" sz="2400"/>
              <a:t>describe </a:t>
            </a:r>
            <a:r>
              <a:rPr lang="en-US" altLang="en-US" sz="2400" b="1" i="1"/>
              <a:t>different aspects of behavior</a:t>
            </a:r>
            <a:r>
              <a:rPr lang="en-US" altLang="en-US" sz="2400"/>
              <a:t>, and both the behavior need to be described fully.</a:t>
            </a:r>
          </a:p>
          <a:p>
            <a:pPr algn="just">
              <a:lnSpc>
                <a:spcPct val="150000"/>
              </a:lnSpc>
            </a:pPr>
            <a:r>
              <a:rPr lang="en-US" altLang="en-US" sz="2400"/>
              <a:t>Starts with</a:t>
            </a:r>
            <a:r>
              <a:rPr lang="en-US" altLang="en-US" sz="2400" i="1" u="sng"/>
              <a:t> </a:t>
            </a:r>
            <a:r>
              <a:rPr lang="en-US" altLang="en-US" sz="2400" b="1" i="1" u="sng">
                <a:solidFill>
                  <a:srgbClr val="7030A0"/>
                </a:solidFill>
              </a:rPr>
              <a:t>use cases</a:t>
            </a:r>
            <a:r>
              <a:rPr lang="en-US" altLang="en-US" sz="2400" b="1">
                <a:solidFill>
                  <a:srgbClr val="7030A0"/>
                </a:solidFill>
              </a:rPr>
              <a:t> </a:t>
            </a:r>
            <a:r>
              <a:rPr lang="en-US" altLang="en-US" sz="2400"/>
              <a:t>that are then elaborated with </a:t>
            </a:r>
            <a:r>
              <a:rPr lang="en-US" altLang="en-US" sz="2400" b="1" i="1" u="sng">
                <a:solidFill>
                  <a:srgbClr val="7030A0"/>
                </a:solidFill>
              </a:rPr>
              <a:t>sequence </a:t>
            </a:r>
            <a:r>
              <a:rPr lang="en-US" altLang="en-US" sz="2400"/>
              <a:t>and </a:t>
            </a:r>
            <a:r>
              <a:rPr lang="en-US" altLang="en-US" sz="2400" b="1" i="1" u="sng">
                <a:solidFill>
                  <a:srgbClr val="7030A0"/>
                </a:solidFill>
              </a:rPr>
              <a:t>activity diagrams </a:t>
            </a:r>
            <a:r>
              <a:rPr lang="en-US" altLang="en-US" sz="2400"/>
              <a:t>i.e. Use cases, sequence diagrams, and activity diagrams document the interaction model.</a:t>
            </a:r>
          </a:p>
          <a:p>
            <a:pPr algn="just">
              <a:lnSpc>
                <a:spcPct val="150000"/>
              </a:lnSpc>
            </a:pPr>
            <a:endParaRPr lang="en-US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824BFBDE-E289-420E-9124-9B670A831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33400"/>
            <a:ext cx="8305800" cy="4800600"/>
          </a:xfrm>
        </p:spPr>
        <p:txBody>
          <a:bodyPr/>
          <a:lstStyle/>
          <a:p>
            <a:pPr lvl="2" algn="just">
              <a:lnSpc>
                <a:spcPct val="150000"/>
              </a:lnSpc>
            </a:pPr>
            <a:r>
              <a:rPr lang="en-US" altLang="en-US" sz="2400"/>
              <a:t>A </a:t>
            </a:r>
            <a:r>
              <a:rPr lang="en-US" altLang="en-US" sz="2400" b="1" i="1">
                <a:solidFill>
                  <a:srgbClr val="7030A0"/>
                </a:solidFill>
              </a:rPr>
              <a:t>use case </a:t>
            </a:r>
            <a:r>
              <a:rPr lang="en-US" altLang="en-US" sz="2400"/>
              <a:t>focuses on the functionality of a system-that is, </a:t>
            </a:r>
            <a:r>
              <a:rPr lang="en-US" altLang="en-US" sz="2400" b="1" i="1"/>
              <a:t>what a system does for users</a:t>
            </a:r>
            <a:r>
              <a:rPr lang="en-US" altLang="en-US" sz="2400"/>
              <a:t>. They document major themes for interaction between the system and outside actors.  </a:t>
            </a:r>
            <a:endParaRPr lang="en-US" altLang="en-US" sz="2000"/>
          </a:p>
          <a:p>
            <a:pPr lvl="2" algn="just">
              <a:lnSpc>
                <a:spcPct val="150000"/>
              </a:lnSpc>
            </a:pPr>
            <a:r>
              <a:rPr lang="en-US" altLang="en-US" sz="2400"/>
              <a:t>A </a:t>
            </a:r>
            <a:r>
              <a:rPr lang="en-US" altLang="en-US" sz="2400" b="1" i="1">
                <a:solidFill>
                  <a:srgbClr val="7030A0"/>
                </a:solidFill>
              </a:rPr>
              <a:t>sequence diagram </a:t>
            </a:r>
            <a:r>
              <a:rPr lang="en-US" altLang="en-US" sz="2400"/>
              <a:t>shows the </a:t>
            </a:r>
            <a:r>
              <a:rPr lang="en-US" altLang="en-US" sz="2400" b="1" i="1"/>
              <a:t>objects that interact and the time sequence of their interactions</a:t>
            </a:r>
            <a:r>
              <a:rPr lang="en-US" altLang="en-US" sz="2400"/>
              <a:t>. </a:t>
            </a:r>
            <a:endParaRPr lang="en-US" altLang="en-US" sz="2000"/>
          </a:p>
          <a:p>
            <a:pPr lvl="2" algn="just">
              <a:lnSpc>
                <a:spcPct val="150000"/>
              </a:lnSpc>
            </a:pPr>
            <a:r>
              <a:rPr lang="en-US" altLang="en-US" sz="2400"/>
              <a:t>An </a:t>
            </a:r>
            <a:r>
              <a:rPr lang="en-US" altLang="en-US" sz="2400" b="1" i="1">
                <a:solidFill>
                  <a:srgbClr val="7030A0"/>
                </a:solidFill>
              </a:rPr>
              <a:t>activity diagram </a:t>
            </a:r>
            <a:r>
              <a:rPr lang="en-US" altLang="en-US" sz="2400"/>
              <a:t>elaborates important </a:t>
            </a:r>
            <a:r>
              <a:rPr lang="en-US" altLang="en-US" sz="2400" b="1" i="1"/>
              <a:t>processing steps</a:t>
            </a:r>
            <a:r>
              <a:rPr lang="en-US" altLang="en-US" sz="2400"/>
              <a:t>. They show the </a:t>
            </a:r>
            <a:r>
              <a:rPr lang="en-US" altLang="en-US" sz="2400" b="1" i="1"/>
              <a:t>flow of control </a:t>
            </a:r>
            <a:r>
              <a:rPr lang="en-US" altLang="en-US" sz="2400"/>
              <a:t>among the processing steps of a computation.</a:t>
            </a:r>
            <a:endParaRPr lang="en-US" altLang="en-US" sz="2000"/>
          </a:p>
          <a:p>
            <a:pPr algn="just"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ED053D8B-1762-41A9-9A85-2BA692F1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/>
              <a:t>Relationship Among the Models:</a:t>
            </a:r>
            <a:endParaRPr lang="en-US" altLang="en-US"/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CC05C17F-5456-4DE4-8BDF-E2E0D4D8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/>
              <a:t>Each model describes one aspect of the system but contains references to the other models. </a:t>
            </a:r>
          </a:p>
          <a:p>
            <a:pPr algn="just"/>
            <a:r>
              <a:rPr lang="en-US" altLang="en-US"/>
              <a:t>The </a:t>
            </a:r>
            <a:r>
              <a:rPr lang="en-US" altLang="en-US" i="1" u="sng">
                <a:solidFill>
                  <a:srgbClr val="FF0000"/>
                </a:solidFill>
              </a:rPr>
              <a:t>class model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describes </a:t>
            </a:r>
            <a:r>
              <a:rPr lang="en-US" altLang="en-US" i="1" u="sng">
                <a:solidFill>
                  <a:srgbClr val="FF0000"/>
                </a:solidFill>
              </a:rPr>
              <a:t>data structure</a:t>
            </a:r>
            <a:r>
              <a:rPr lang="en-US" altLang="en-US"/>
              <a:t> on which the state and interaction models operate. The </a:t>
            </a:r>
            <a:r>
              <a:rPr lang="en-US" altLang="en-US" i="1" u="sng">
                <a:solidFill>
                  <a:srgbClr val="FF0000"/>
                </a:solidFill>
              </a:rPr>
              <a:t>operations</a:t>
            </a:r>
            <a:r>
              <a:rPr lang="en-US" altLang="en-US"/>
              <a:t> in the class model correspond to </a:t>
            </a:r>
            <a:r>
              <a:rPr lang="en-US" altLang="en-US" i="1" u="sng">
                <a:solidFill>
                  <a:srgbClr val="FF0000"/>
                </a:solidFill>
              </a:rPr>
              <a:t>events</a:t>
            </a:r>
            <a:r>
              <a:rPr lang="en-US" altLang="en-US"/>
              <a:t> and </a:t>
            </a:r>
            <a:r>
              <a:rPr lang="en-US" altLang="en-US" i="1" u="sng">
                <a:solidFill>
                  <a:srgbClr val="FF0000"/>
                </a:solidFill>
              </a:rPr>
              <a:t>actions</a:t>
            </a:r>
            <a:r>
              <a:rPr lang="en-US" altLang="en-US"/>
              <a:t>. </a:t>
            </a:r>
          </a:p>
          <a:p>
            <a:pPr algn="just"/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C3EE5F4A-DB66-415A-99B5-2FE75199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7696200" cy="44196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en-US"/>
              <a:t>o	The </a:t>
            </a:r>
            <a:r>
              <a:rPr lang="en-US" altLang="en-US" b="1">
                <a:solidFill>
                  <a:srgbClr val="FF0000"/>
                </a:solidFill>
              </a:rPr>
              <a:t>state model </a:t>
            </a:r>
            <a:r>
              <a:rPr lang="en-US" altLang="en-US"/>
              <a:t>describes the </a:t>
            </a:r>
            <a:r>
              <a:rPr lang="en-US" altLang="en-US" b="1">
                <a:solidFill>
                  <a:srgbClr val="FF0000"/>
                </a:solidFill>
              </a:rPr>
              <a:t>control structure</a:t>
            </a:r>
            <a:r>
              <a:rPr lang="en-US" altLang="en-US"/>
              <a:t> of objects. It shows decisions that depend on </a:t>
            </a:r>
            <a:r>
              <a:rPr lang="en-US" altLang="en-US" b="1">
                <a:solidFill>
                  <a:srgbClr val="FF0000"/>
                </a:solidFill>
              </a:rPr>
              <a:t>object values </a:t>
            </a:r>
            <a:r>
              <a:rPr lang="en-US" altLang="en-US"/>
              <a:t>and causes actions that change object values and state.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/>
              <a:t>o	The </a:t>
            </a:r>
            <a:r>
              <a:rPr lang="en-US" altLang="en-US" b="1">
                <a:solidFill>
                  <a:srgbClr val="FF0000"/>
                </a:solidFill>
              </a:rPr>
              <a:t>interaction model </a:t>
            </a:r>
            <a:r>
              <a:rPr lang="en-US" altLang="en-US"/>
              <a:t>focuses on the </a:t>
            </a:r>
            <a:r>
              <a:rPr lang="en-US" altLang="en-US" b="1">
                <a:solidFill>
                  <a:srgbClr val="FF0000"/>
                </a:solidFill>
              </a:rPr>
              <a:t>exchanges </a:t>
            </a:r>
            <a:r>
              <a:rPr lang="en-US" altLang="en-US"/>
              <a:t>between objects and provides a holistic overview of the operation of a system.</a:t>
            </a:r>
          </a:p>
          <a:p>
            <a:pPr algn="just"/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83BBA1F1-18A5-4B2E-AFCD-E5EF4D61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/>
              <a:t>Class modeling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4793CB8A-B155-43F5-911F-84AF62FC2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4038600"/>
          </a:xfrm>
        </p:spPr>
        <p:txBody>
          <a:bodyPr/>
          <a:lstStyle/>
          <a:p>
            <a:pPr algn="just"/>
            <a:r>
              <a:rPr lang="en-US" altLang="en-US" b="1"/>
              <a:t>An OO system is built around objects rather than around functionality</a:t>
            </a:r>
            <a:r>
              <a:rPr lang="en-US" altLang="en-US"/>
              <a:t>, because it corresponds to the real world more closely and is consequently more resilient with respect to change</a:t>
            </a:r>
          </a:p>
          <a:p>
            <a:pPr algn="just"/>
            <a:r>
              <a:rPr lang="en-US" altLang="en-US"/>
              <a:t>Class models provide an intuitive graphic representation of a system and are valuable for communicating with customers.</a:t>
            </a:r>
          </a:p>
          <a:p>
            <a:pPr algn="just"/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AFA1E3FB-5D5E-40BD-B1FA-57E3E4A2A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8610600" cy="4038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sz="2800" b="1" i="1" u="sng"/>
              <a:t>Objects: </a:t>
            </a:r>
            <a:endParaRPr lang="en-US" altLang="en-US" sz="2800"/>
          </a:p>
          <a:p>
            <a:pPr lvl="1" algn="just">
              <a:lnSpc>
                <a:spcPct val="150000"/>
              </a:lnSpc>
            </a:pPr>
            <a:r>
              <a:rPr lang="en-US" altLang="en-US" sz="2800"/>
              <a:t>An object is a </a:t>
            </a:r>
            <a:r>
              <a:rPr lang="en-US" altLang="en-US" sz="2800" b="1" i="1" u="sng">
                <a:solidFill>
                  <a:srgbClr val="FF0000"/>
                </a:solidFill>
              </a:rPr>
              <a:t>concept, abstraction, or thing </a:t>
            </a:r>
            <a:r>
              <a:rPr lang="en-US" altLang="en-US" sz="2800"/>
              <a:t>with identity that has meaning for an application. 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2300"/>
              <a:t>Often appear as </a:t>
            </a:r>
            <a:r>
              <a:rPr lang="en-US" altLang="en-US" sz="2300" b="1" i="1" u="sng">
                <a:solidFill>
                  <a:srgbClr val="FF0000"/>
                </a:solidFill>
              </a:rPr>
              <a:t>proper nouns</a:t>
            </a:r>
            <a:r>
              <a:rPr lang="en-US" altLang="en-US" sz="2300"/>
              <a:t> or </a:t>
            </a:r>
            <a:r>
              <a:rPr lang="en-US" altLang="en-US" sz="2300" b="1" i="1" u="sng">
                <a:solidFill>
                  <a:srgbClr val="FF0000"/>
                </a:solidFill>
              </a:rPr>
              <a:t>specific references</a:t>
            </a:r>
            <a:r>
              <a:rPr lang="en-US" altLang="en-US" sz="2300"/>
              <a:t> in problem descriptions and discussions with users. </a:t>
            </a:r>
          </a:p>
          <a:p>
            <a:pPr algn="just">
              <a:lnSpc>
                <a:spcPct val="150000"/>
              </a:lnSpc>
            </a:pPr>
            <a:endParaRPr lang="en-US" altLang="en-US" sz="2800"/>
          </a:p>
        </p:txBody>
      </p:sp>
      <p:sp>
        <p:nvSpPr>
          <p:cNvPr id="28675" name="Title 1">
            <a:extLst>
              <a:ext uri="{FF2B5EF4-FFF2-40B4-BE49-F238E27FC236}">
                <a16:creationId xmlns:a16="http://schemas.microsoft.com/office/drawing/2014/main" id="{10F77D1F-0CC6-496F-AEB5-A11DB46A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696200" cy="1143000"/>
          </a:xfrm>
        </p:spPr>
        <p:txBody>
          <a:bodyPr/>
          <a:lstStyle/>
          <a:p>
            <a:pPr algn="ctr"/>
            <a:r>
              <a:rPr lang="en-US" altLang="en-US" b="1"/>
              <a:t>Objects &amp; Class concepts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557B7-D46A-4DB7-99C2-820427FE4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57200"/>
            <a:ext cx="8229600" cy="4038600"/>
          </a:xfrm>
        </p:spPr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en-US" sz="2800" dirty="0"/>
              <a:t>The </a:t>
            </a:r>
            <a:r>
              <a:rPr lang="en-US" sz="2800" i="1" u="sng" dirty="0">
                <a:solidFill>
                  <a:srgbClr val="FF0000"/>
                </a:solidFill>
              </a:rPr>
              <a:t>choice of objects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depends on </a:t>
            </a:r>
            <a:r>
              <a:rPr lang="en-US" sz="2800" b="1" i="1" dirty="0"/>
              <a:t>judgment and the nature of a problem</a:t>
            </a:r>
            <a:r>
              <a:rPr lang="en-US" sz="2800" dirty="0"/>
              <a:t>; there can be many correct representations.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sz="2800" dirty="0"/>
              <a:t>All objects have </a:t>
            </a:r>
            <a:r>
              <a:rPr lang="en-US" sz="2800" i="1" u="sng" dirty="0"/>
              <a:t>identity</a:t>
            </a:r>
            <a:r>
              <a:rPr lang="en-US" sz="2800" dirty="0"/>
              <a:t> and are </a:t>
            </a:r>
            <a:r>
              <a:rPr lang="en-US" sz="2800" i="1" u="sng" dirty="0"/>
              <a:t>distinguishable</a:t>
            </a:r>
            <a:r>
              <a:rPr lang="en-US" sz="2800" dirty="0"/>
              <a:t>.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sz="2800" dirty="0"/>
              <a:t>The purpose of class modeling is to describe objects.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en-US" sz="2800" dirty="0">
                <a:ea typeface="+mn-ea"/>
                <a:cs typeface="+mn-cs"/>
              </a:rPr>
              <a:t>For example, Joe Smith, Simplex Company, process number 7648, and the top window are objects.</a:t>
            </a:r>
          </a:p>
          <a:p>
            <a:pPr algn="just">
              <a:lnSpc>
                <a:spcPct val="150000"/>
              </a:lnSpc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1889FEDF-30C5-4B7B-9A64-EC3B330E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Class 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0E690CB9-29AA-4C8F-B376-B0D99C640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/>
              <a:t>An object is an instance or occurrence of a class.</a:t>
            </a:r>
          </a:p>
          <a:p>
            <a:pPr algn="just"/>
            <a:r>
              <a:rPr lang="en-US" altLang="en-US"/>
              <a:t>A class describes a </a:t>
            </a:r>
            <a:r>
              <a:rPr lang="en-US" altLang="en-US" b="1">
                <a:solidFill>
                  <a:srgbClr val="FF0000"/>
                </a:solidFill>
              </a:rPr>
              <a:t>group of objects </a:t>
            </a:r>
            <a:r>
              <a:rPr lang="en-US" altLang="en-US"/>
              <a:t>with the </a:t>
            </a:r>
            <a:r>
              <a:rPr lang="en-US" altLang="en-US">
                <a:solidFill>
                  <a:srgbClr val="FF0000"/>
                </a:solidFill>
              </a:rPr>
              <a:t>same properties</a:t>
            </a:r>
            <a:r>
              <a:rPr lang="en-US" altLang="en-US"/>
              <a:t> (attributes), </a:t>
            </a:r>
            <a:r>
              <a:rPr lang="en-US" altLang="en-US">
                <a:solidFill>
                  <a:srgbClr val="FF0000"/>
                </a:solidFill>
              </a:rPr>
              <a:t>behavior</a:t>
            </a:r>
            <a:r>
              <a:rPr lang="en-US" altLang="en-US"/>
              <a:t> (operations), </a:t>
            </a:r>
            <a:r>
              <a:rPr lang="en-US" altLang="en-US">
                <a:solidFill>
                  <a:srgbClr val="FF0000"/>
                </a:solidFill>
              </a:rPr>
              <a:t>kinds of relationships</a:t>
            </a:r>
            <a:r>
              <a:rPr lang="en-US" altLang="en-US"/>
              <a:t>, and </a:t>
            </a:r>
            <a:r>
              <a:rPr lang="en-US" altLang="en-US">
                <a:solidFill>
                  <a:srgbClr val="FF0000"/>
                </a:solidFill>
              </a:rPr>
              <a:t>semantics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34369-F013-4054-B6ED-3D400B38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85800"/>
            <a:ext cx="8458200" cy="4038600"/>
          </a:xfrm>
        </p:spPr>
        <p:txBody>
          <a:bodyPr/>
          <a:lstStyle/>
          <a:p>
            <a:pPr algn="just">
              <a:defRPr/>
            </a:pPr>
            <a:r>
              <a:rPr lang="en-US" dirty="0"/>
              <a:t>Classes often appear as </a:t>
            </a:r>
            <a:r>
              <a:rPr lang="en-US" i="1" u="sng" dirty="0">
                <a:solidFill>
                  <a:srgbClr val="FF0000"/>
                </a:solidFill>
              </a:rPr>
              <a:t>common nouns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u="sng" dirty="0">
                <a:solidFill>
                  <a:srgbClr val="FF0000"/>
                </a:solidFill>
              </a:rPr>
              <a:t>noun phrases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in problem descriptions and discussions with users.</a:t>
            </a:r>
          </a:p>
          <a:p>
            <a:pPr algn="just">
              <a:defRPr/>
            </a:pPr>
            <a:r>
              <a:rPr lang="en-US" dirty="0"/>
              <a:t>Person, company, process, and window are all classes.</a:t>
            </a:r>
          </a:p>
          <a:p>
            <a:pPr lvl="1" algn="just">
              <a:defRPr/>
            </a:pPr>
            <a:r>
              <a:rPr lang="en-US" dirty="0">
                <a:ea typeface="+mn-ea"/>
                <a:cs typeface="+mn-cs"/>
              </a:rPr>
              <a:t>Each person has name and birth date and may work at a job.</a:t>
            </a:r>
          </a:p>
          <a:p>
            <a:pPr lvl="1" algn="just">
              <a:defRPr/>
            </a:pPr>
            <a:r>
              <a:rPr lang="en-US" dirty="0">
                <a:ea typeface="+mn-ea"/>
                <a:cs typeface="+mn-cs"/>
              </a:rPr>
              <a:t>Each process has an owner, priority, and list of required resources.</a:t>
            </a:r>
          </a:p>
          <a:p>
            <a:pPr algn="just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2">
            <a:extLst>
              <a:ext uri="{FF2B5EF4-FFF2-40B4-BE49-F238E27FC236}">
                <a16:creationId xmlns:a16="http://schemas.microsoft.com/office/drawing/2014/main" id="{7C94D8E3-F8F0-4E22-95F7-6FDE7AB63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990600"/>
            <a:ext cx="7696200" cy="4495800"/>
          </a:xfrm>
        </p:spPr>
        <p:txBody>
          <a:bodyPr/>
          <a:lstStyle/>
          <a:p>
            <a:pPr algn="just"/>
            <a:r>
              <a:rPr lang="en-US" altLang="en-US"/>
              <a:t>A good model captures the crucial aspects of a problem and omits the others.</a:t>
            </a:r>
          </a:p>
          <a:p>
            <a:pPr algn="just"/>
            <a:r>
              <a:rPr lang="en-US" altLang="en-US"/>
              <a:t>A model that contains extraneous detail unnecessarily </a:t>
            </a:r>
            <a:r>
              <a:rPr lang="en-US" altLang="en-US" i="1" u="sng">
                <a:solidFill>
                  <a:srgbClr val="FF0000"/>
                </a:solidFill>
              </a:rPr>
              <a:t>limits the choice of design decisions and diverts attention from the real issues.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EBE86668-A7FE-4EAC-A47E-9AB34FEF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Class diagrams &amp; object diagrams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ACE34CC3-9275-4EF4-A035-28F8CFC7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153400" cy="4267200"/>
          </a:xfrm>
        </p:spPr>
        <p:txBody>
          <a:bodyPr/>
          <a:lstStyle/>
          <a:p>
            <a:pPr algn="just"/>
            <a:r>
              <a:rPr lang="en-US" altLang="en-US" b="1" i="1" u="sng">
                <a:solidFill>
                  <a:srgbClr val="FF0000"/>
                </a:solidFill>
              </a:rPr>
              <a:t>Class diagrams</a:t>
            </a:r>
            <a:r>
              <a:rPr lang="en-US" altLang="en-US"/>
              <a:t> provide a graphic notation for modeling classes and their relationships, thereby describing possible objects.</a:t>
            </a:r>
          </a:p>
          <a:p>
            <a:pPr algn="just"/>
            <a:r>
              <a:rPr lang="en-US" altLang="en-US" b="1" i="1" u="sng">
                <a:solidFill>
                  <a:srgbClr val="FF0000"/>
                </a:solidFill>
              </a:rPr>
              <a:t>Object diagrams</a:t>
            </a:r>
            <a:r>
              <a:rPr lang="en-US" altLang="en-US"/>
              <a:t> show individual objects and their relationships. Object diagrams are helpful for documenting </a:t>
            </a:r>
            <a:r>
              <a:rPr lang="en-US" altLang="en-US" b="1" i="1"/>
              <a:t>test cases and discussing examples</a:t>
            </a:r>
            <a:r>
              <a:rPr lang="en-US" altLang="en-US"/>
              <a:t>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3">
            <a:extLst>
              <a:ext uri="{FF2B5EF4-FFF2-40B4-BE49-F238E27FC236}">
                <a16:creationId xmlns:a16="http://schemas.microsoft.com/office/drawing/2014/main" id="{EDE0667D-BD79-422C-B133-D93F247EB53F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481138"/>
            <a:ext cx="8596313" cy="3090862"/>
            <a:chOff x="304800" y="647700"/>
            <a:chExt cx="8596312" cy="3090862"/>
          </a:xfrm>
        </p:grpSpPr>
        <p:pic>
          <p:nvPicPr>
            <p:cNvPr id="33795" name="Picture 3">
              <a:extLst>
                <a:ext uri="{FF2B5EF4-FFF2-40B4-BE49-F238E27FC236}">
                  <a16:creationId xmlns:a16="http://schemas.microsoft.com/office/drawing/2014/main" id="{D2BB6EA6-CFA4-40D3-A3C3-D572E223B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-20000" contras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47700"/>
              <a:ext cx="7772400" cy="240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6" name="Rectangle 1">
              <a:extLst>
                <a:ext uri="{FF2B5EF4-FFF2-40B4-BE49-F238E27FC236}">
                  <a16:creationId xmlns:a16="http://schemas.microsoft.com/office/drawing/2014/main" id="{A3C2D656-5AFF-49F1-AE55-CA193940E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" y="3276600"/>
              <a:ext cx="8596312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buFontTx/>
                <a:buChar char="•"/>
              </a:pPr>
              <a:r>
                <a:rPr lang="en-US" altLang="en-US" sz="2400" b="1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shows a class (left) and instances (right) described by it. </a:t>
              </a:r>
              <a:endParaRPr lang="en-US" altLang="en-US" sz="36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9B1F5397-1DE7-498E-BDF3-34977297E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6200"/>
            <a:ext cx="8610600" cy="4038600"/>
          </a:xfrm>
        </p:spPr>
        <p:txBody>
          <a:bodyPr/>
          <a:lstStyle/>
          <a:p>
            <a:pPr algn="just"/>
            <a:r>
              <a:rPr lang="en-US" altLang="en-US" i="1" u="sng"/>
              <a:t>UML symbol for : </a:t>
            </a:r>
            <a:endParaRPr lang="en-US" altLang="en-US"/>
          </a:p>
          <a:p>
            <a:pPr algn="just"/>
            <a:r>
              <a:rPr lang="en-US" altLang="en-US" i="1" u="sng"/>
              <a:t>Class:-</a:t>
            </a:r>
            <a:r>
              <a:rPr lang="en-US" altLang="en-US"/>
              <a:t>a box. Class name is in boldface, center the name in the box, and capitalize the first letter. Singular nouns are used for the class names. </a:t>
            </a:r>
          </a:p>
          <a:p>
            <a:pPr algn="just"/>
            <a:r>
              <a:rPr lang="en-US" altLang="en-US" i="1" u="sng"/>
              <a:t>Object - </a:t>
            </a:r>
            <a:r>
              <a:rPr lang="en-US" altLang="en-US"/>
              <a:t>a box with an object name followed by a colon and the class name. The object name and class name are both </a:t>
            </a:r>
            <a:r>
              <a:rPr lang="en-US" altLang="en-US" i="1" u="sng"/>
              <a:t>underlined.</a:t>
            </a:r>
            <a:r>
              <a:rPr lang="en-US" altLang="en-US"/>
              <a:t> Object name and class name are listed in boldface. Objects with multiword names can be separated with words with intervening capital letters, such as JoeSmith,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F76F6364-362E-42D7-A9D9-598CA532C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458200" cy="4038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sz="3600" b="1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Values and Attributes:</a:t>
            </a: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800" b="1" i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is a piece of data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Values can be found (for examples) by examining problem documentation. 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 attribute is a </a:t>
            </a:r>
            <a:r>
              <a:rPr lang="en-US" altLang="en-US" sz="2800" b="1" i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named property</a:t>
            </a: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 a class that describes a </a:t>
            </a:r>
            <a:r>
              <a:rPr lang="en-US" altLang="en-US" sz="2800" b="1" i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held by each object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of the class. They can be found by looking for </a:t>
            </a:r>
            <a:r>
              <a:rPr lang="en-US" altLang="en-US" sz="2800" b="1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adjectives or by abstracting typical values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analogy holds: </a:t>
            </a:r>
            <a:r>
              <a:rPr lang="en-US" altLang="en-US" sz="2800" b="1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Object is to class as value is to attribute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1C2DDD63-B985-4C89-8281-2FC7531BF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04800"/>
            <a:ext cx="7696200" cy="838200"/>
          </a:xfrm>
        </p:spPr>
        <p:txBody>
          <a:bodyPr/>
          <a:lstStyle/>
          <a:p>
            <a:r>
              <a:rPr lang="en-US" altLang="en-US" b="1"/>
              <a:t>Modeling notation/UMLNotation</a:t>
            </a: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F2CC558D-B4F6-48A0-873A-9A3C866D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077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3">
            <a:extLst>
              <a:ext uri="{FF2B5EF4-FFF2-40B4-BE49-F238E27FC236}">
                <a16:creationId xmlns:a16="http://schemas.microsoft.com/office/drawing/2014/main" id="{0314369E-FAE7-4907-8808-B1331A238F99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600200"/>
            <a:ext cx="4419600" cy="3429000"/>
            <a:chOff x="3163888" y="4038600"/>
            <a:chExt cx="3352800" cy="1905000"/>
          </a:xfrm>
        </p:grpSpPr>
        <p:grpSp>
          <p:nvGrpSpPr>
            <p:cNvPr id="37891" name="Group 12">
              <a:extLst>
                <a:ext uri="{FF2B5EF4-FFF2-40B4-BE49-F238E27FC236}">
                  <a16:creationId xmlns:a16="http://schemas.microsoft.com/office/drawing/2014/main" id="{3F5BD512-360D-4312-BFB1-A63C347A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4088" y="4191000"/>
              <a:ext cx="1752600" cy="1752600"/>
              <a:chOff x="816" y="2640"/>
              <a:chExt cx="1104" cy="1104"/>
            </a:xfrm>
          </p:grpSpPr>
          <p:sp>
            <p:nvSpPr>
              <p:cNvPr id="37895" name="Rectangle 4">
                <a:extLst>
                  <a:ext uri="{FF2B5EF4-FFF2-40B4-BE49-F238E27FC236}">
                    <a16:creationId xmlns:a16="http://schemas.microsoft.com/office/drawing/2014/main" id="{89957B07-D9E5-4C61-BE3F-0BFB4809E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40"/>
                <a:ext cx="1104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IN" altLang="en-US"/>
              </a:p>
            </p:txBody>
          </p:sp>
          <p:sp>
            <p:nvSpPr>
              <p:cNvPr id="37896" name="Line 5">
                <a:extLst>
                  <a:ext uri="{FF2B5EF4-FFF2-40B4-BE49-F238E27FC236}">
                    <a16:creationId xmlns:a16="http://schemas.microsoft.com/office/drawing/2014/main" id="{453E895A-2FF7-41D3-B3B7-196095009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2976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897" name="Line 6">
                <a:extLst>
                  <a:ext uri="{FF2B5EF4-FFF2-40B4-BE49-F238E27FC236}">
                    <a16:creationId xmlns:a16="http://schemas.microsoft.com/office/drawing/2014/main" id="{83B68C26-EA20-4617-9F23-DA5DD0CA5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3360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898" name="Text Box 7">
                <a:extLst>
                  <a:ext uri="{FF2B5EF4-FFF2-40B4-BE49-F238E27FC236}">
                    <a16:creationId xmlns:a16="http://schemas.microsoft.com/office/drawing/2014/main" id="{1EEA8F0E-1FF7-49B3-884F-CC8C10580C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2688"/>
                <a:ext cx="10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000"/>
                  <a:t>Window</a:t>
                </a:r>
              </a:p>
            </p:txBody>
          </p:sp>
          <p:sp>
            <p:nvSpPr>
              <p:cNvPr id="37899" name="Text Box 10">
                <a:extLst>
                  <a:ext uri="{FF2B5EF4-FFF2-40B4-BE49-F238E27FC236}">
                    <a16:creationId xmlns:a16="http://schemas.microsoft.com/office/drawing/2014/main" id="{A68C2660-DF9B-4F8F-B818-37E7C1AC10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2976"/>
                <a:ext cx="1008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600"/>
                  <a:t>size: Size</a:t>
                </a:r>
                <a:br>
                  <a:rPr lang="en-US" altLang="en-US" sz="1600"/>
                </a:br>
                <a:r>
                  <a:rPr lang="en-US" altLang="en-US" sz="1600"/>
                  <a:t>visibility: boolean</a:t>
                </a:r>
              </a:p>
            </p:txBody>
          </p:sp>
          <p:sp>
            <p:nvSpPr>
              <p:cNvPr id="37900" name="Text Box 11">
                <a:extLst>
                  <a:ext uri="{FF2B5EF4-FFF2-40B4-BE49-F238E27FC236}">
                    <a16:creationId xmlns:a16="http://schemas.microsoft.com/office/drawing/2014/main" id="{C5719E18-F3FC-46C0-8E0A-FBE69E58D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3408"/>
                <a:ext cx="1008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600"/>
                  <a:t>display()</a:t>
                </a:r>
                <a:br>
                  <a:rPr lang="en-US" altLang="en-US" sz="1600"/>
                </a:br>
                <a:r>
                  <a:rPr lang="en-US" altLang="en-US" sz="1600"/>
                  <a:t>hide()</a:t>
                </a:r>
              </a:p>
            </p:txBody>
          </p:sp>
        </p:grpSp>
        <p:sp>
          <p:nvSpPr>
            <p:cNvPr id="37892" name="AutoShape 26">
              <a:extLst>
                <a:ext uri="{FF2B5EF4-FFF2-40B4-BE49-F238E27FC236}">
                  <a16:creationId xmlns:a16="http://schemas.microsoft.com/office/drawing/2014/main" id="{D18AAD42-A9FE-4CB2-9544-7C6BE67D6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888" y="4038600"/>
              <a:ext cx="1143000" cy="533400"/>
            </a:xfrm>
            <a:prstGeom prst="wedgeRectCallout">
              <a:avLst>
                <a:gd name="adj1" fmla="val 85000"/>
                <a:gd name="adj2" fmla="val 2976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/>
                <a:t>Class Name</a:t>
              </a:r>
            </a:p>
          </p:txBody>
        </p:sp>
        <p:sp>
          <p:nvSpPr>
            <p:cNvPr id="37893" name="AutoShape 27">
              <a:extLst>
                <a:ext uri="{FF2B5EF4-FFF2-40B4-BE49-F238E27FC236}">
                  <a16:creationId xmlns:a16="http://schemas.microsoft.com/office/drawing/2014/main" id="{9130069E-EBF1-447F-BFB5-239025288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888" y="4876800"/>
              <a:ext cx="1143000" cy="381000"/>
            </a:xfrm>
            <a:prstGeom prst="wedgeRectCallout">
              <a:avLst>
                <a:gd name="adj1" fmla="val 87083"/>
                <a:gd name="adj2" fmla="val -8333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/>
                <a:t>Attributes</a:t>
              </a:r>
            </a:p>
          </p:txBody>
        </p:sp>
        <p:sp>
          <p:nvSpPr>
            <p:cNvPr id="37894" name="AutoShape 28">
              <a:extLst>
                <a:ext uri="{FF2B5EF4-FFF2-40B4-BE49-F238E27FC236}">
                  <a16:creationId xmlns:a16="http://schemas.microsoft.com/office/drawing/2014/main" id="{177EDFB4-B5F6-4855-A9C3-12A7ED6CF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888" y="5562600"/>
              <a:ext cx="1143000" cy="381000"/>
            </a:xfrm>
            <a:prstGeom prst="wedgeRectCallout">
              <a:avLst>
                <a:gd name="adj1" fmla="val 81667"/>
                <a:gd name="adj2" fmla="val -35833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/>
                <a:t>Operations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A7C0E253-15DF-41F5-A6D6-963A5373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Operations &amp; methods</a:t>
            </a:r>
            <a:endParaRPr lang="en-IN" altLang="en-US" b="1"/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BCA5B547-2694-42E9-AA66-C86F1CD32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534400" cy="4038600"/>
          </a:xfrm>
        </p:spPr>
        <p:txBody>
          <a:bodyPr/>
          <a:lstStyle/>
          <a:p>
            <a:pPr algn="just"/>
            <a:r>
              <a:rPr lang="en-IN" altLang="en-US"/>
              <a:t>An operation is a function or procedure that may be applied to or by objects in a class.</a:t>
            </a:r>
          </a:p>
          <a:p>
            <a:pPr lvl="1" algn="just"/>
            <a:r>
              <a:rPr lang="en-IN" altLang="en-US"/>
              <a:t>Hire, fire, pay_Dividend are operations on class Company.</a:t>
            </a:r>
          </a:p>
          <a:p>
            <a:pPr lvl="1" algn="just"/>
            <a:r>
              <a:rPr lang="en-IN" altLang="en-US"/>
              <a:t>Open, close, hide, and redisplay are operations on class Window.</a:t>
            </a:r>
          </a:p>
          <a:p>
            <a:pPr algn="just"/>
            <a:r>
              <a:rPr lang="en-IN" altLang="en-US"/>
              <a:t>All objects in a class share the same operations.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46F2E-A3FF-4730-9F39-ED66D5CE5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33400"/>
            <a:ext cx="8077200" cy="4038600"/>
          </a:xfrm>
        </p:spPr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en-IN" sz="2800" dirty="0"/>
              <a:t>A </a:t>
            </a:r>
            <a:r>
              <a:rPr lang="en-IN" sz="2800" i="1" dirty="0"/>
              <a:t>method is </a:t>
            </a:r>
            <a:r>
              <a:rPr lang="en-IN" sz="2800" dirty="0"/>
              <a:t>the implementation of an operation for a class.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en-IN" sz="2300" dirty="0">
                <a:ea typeface="+mn-ea"/>
                <a:cs typeface="+mn-cs"/>
              </a:rPr>
              <a:t>For example, the class </a:t>
            </a:r>
            <a:r>
              <a:rPr lang="en-IN" sz="2300" b="1" i="1" dirty="0">
                <a:solidFill>
                  <a:srgbClr val="FF0000"/>
                </a:solidFill>
                <a:ea typeface="+mn-ea"/>
                <a:cs typeface="+mn-cs"/>
              </a:rPr>
              <a:t>File may have an operation print</a:t>
            </a:r>
            <a:r>
              <a:rPr lang="en-IN" sz="2300" i="1" dirty="0">
                <a:ea typeface="+mn-ea"/>
                <a:cs typeface="+mn-cs"/>
              </a:rPr>
              <a:t>. </a:t>
            </a:r>
            <a:r>
              <a:rPr lang="en-IN" sz="2300" dirty="0">
                <a:ea typeface="+mn-ea"/>
                <a:cs typeface="+mn-cs"/>
              </a:rPr>
              <a:t>You could implement different methods to print ASCII files, print binary files, and print digitized picture files. All these methods logically perform the same task-printing a file; thus you may refer to them by the generic operation print. However, a different piece of code may implement each method.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D1762EA1-B4C0-4276-B515-EE453950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6741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A68D83AB-815C-489D-8911-036ED64F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1763"/>
            <a:ext cx="7696200" cy="1011237"/>
          </a:xfrm>
        </p:spPr>
        <p:txBody>
          <a:bodyPr/>
          <a:lstStyle/>
          <a:p>
            <a:r>
              <a:rPr lang="en-IN" altLang="en-US" b="1"/>
              <a:t>Summary of Notation for Classes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96221DE7-F14B-456D-9E2F-046E7880A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905000"/>
            <a:ext cx="86360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1E49B875-1737-407D-87B1-082D8BB1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>
                <a:solidFill>
                  <a:srgbClr val="C00000"/>
                </a:solidFill>
              </a:rPr>
              <a:t>Modeling:</a:t>
            </a:r>
            <a:endParaRPr lang="en-US" altLang="en-US" b="1">
              <a:solidFill>
                <a:srgbClr val="C00000"/>
              </a:solidFill>
            </a:endParaRP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A1001F01-ACC2-4640-80DB-4166CE59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/>
              <a:t>A model is an </a:t>
            </a:r>
            <a:r>
              <a:rPr lang="en-US" altLang="en-US" b="1" i="1" u="sng">
                <a:solidFill>
                  <a:srgbClr val="7030A0"/>
                </a:solidFill>
              </a:rPr>
              <a:t>abstraction </a:t>
            </a:r>
            <a:r>
              <a:rPr lang="en-US" altLang="en-US"/>
              <a:t>of something for the </a:t>
            </a:r>
            <a:r>
              <a:rPr lang="en-US" altLang="en-US" b="1" i="1" u="sng">
                <a:solidFill>
                  <a:srgbClr val="7030A0"/>
                </a:solidFill>
              </a:rPr>
              <a:t>purpose</a:t>
            </a:r>
            <a:r>
              <a:rPr lang="en-US" altLang="en-US"/>
              <a:t> of understanding it before building it.</a:t>
            </a:r>
          </a:p>
          <a:p>
            <a:pPr algn="just"/>
            <a:r>
              <a:rPr lang="en-US" altLang="en-US"/>
              <a:t>Because a model omits nonessential details, it is easier to manipulate than the original entity.</a:t>
            </a:r>
          </a:p>
          <a:p>
            <a:pPr algn="just"/>
            <a:r>
              <a:rPr lang="en-US" altLang="en-US" i="1" u="sng"/>
              <a:t>Abstraction</a:t>
            </a:r>
            <a:r>
              <a:rPr lang="en-US" altLang="en-US"/>
              <a:t> is a fundamental human capability that </a:t>
            </a:r>
            <a:r>
              <a:rPr lang="en-US" altLang="en-US" b="1" i="1" u="sng">
                <a:solidFill>
                  <a:srgbClr val="7030A0"/>
                </a:solidFill>
              </a:rPr>
              <a:t>deals with complexity.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E37FF2F0-697E-4529-9B3F-343DBD27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152400"/>
            <a:ext cx="7696200" cy="1143000"/>
          </a:xfrm>
        </p:spPr>
        <p:txBody>
          <a:bodyPr/>
          <a:lstStyle/>
          <a:p>
            <a:r>
              <a:rPr lang="en-IN" altLang="en-US" b="1"/>
              <a:t>Link and Association Concepts</a:t>
            </a:r>
            <a:endParaRPr lang="en-IN" altLang="en-US"/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EE1D9A8C-EC9D-4D93-A566-CD3EC591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4038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altLang="en-US" sz="2800"/>
              <a:t>Links and associations are the means for </a:t>
            </a:r>
            <a:r>
              <a:rPr lang="en-IN" altLang="en-US" sz="2800" b="1" i="1" u="sng">
                <a:solidFill>
                  <a:srgbClr val="FF0000"/>
                </a:solidFill>
              </a:rPr>
              <a:t>establishing relationships among objects and classes</a:t>
            </a:r>
            <a:r>
              <a:rPr lang="en-IN" altLang="en-US" sz="2800"/>
              <a:t>.</a:t>
            </a:r>
          </a:p>
          <a:p>
            <a:pPr algn="just">
              <a:lnSpc>
                <a:spcPct val="150000"/>
              </a:lnSpc>
            </a:pPr>
            <a:r>
              <a:rPr lang="en-IN" altLang="en-US" sz="2800"/>
              <a:t>A </a:t>
            </a:r>
            <a:r>
              <a:rPr lang="en-IN" altLang="en-US" sz="2800" i="1" u="sng">
                <a:solidFill>
                  <a:srgbClr val="FF0000"/>
                </a:solidFill>
              </a:rPr>
              <a:t>link is a physical or conceptual connection among objects</a:t>
            </a:r>
            <a:r>
              <a:rPr lang="en-IN" altLang="en-US" sz="2800" i="1"/>
              <a:t>. For example, Joe Smith Works-For Simplexcompany.</a:t>
            </a:r>
          </a:p>
          <a:p>
            <a:pPr algn="just">
              <a:lnSpc>
                <a:spcPct val="150000"/>
              </a:lnSpc>
            </a:pPr>
            <a:r>
              <a:rPr lang="en-IN" altLang="en-US" sz="2800" i="1"/>
              <a:t>Most links relate two objects, but some links relate three or more objects.</a:t>
            </a:r>
            <a:endParaRPr lang="en-IN" altLang="en-US" sz="2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86357B67-DCA3-4917-B0BC-9D8CBAF21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09600"/>
            <a:ext cx="7696200" cy="4038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altLang="en-US" sz="2400"/>
              <a:t>An </a:t>
            </a:r>
            <a:r>
              <a:rPr lang="en-IN" altLang="en-US" sz="2400" i="1"/>
              <a:t>association is a </a:t>
            </a:r>
            <a:r>
              <a:rPr lang="en-IN" altLang="en-US" sz="2400" i="1" u="sng">
                <a:solidFill>
                  <a:srgbClr val="FF0000"/>
                </a:solidFill>
              </a:rPr>
              <a:t>description of a group of links with common structure and common semantics</a:t>
            </a:r>
            <a:r>
              <a:rPr lang="en-IN" altLang="en-US" sz="2400"/>
              <a:t>.</a:t>
            </a:r>
          </a:p>
          <a:p>
            <a:pPr algn="just">
              <a:lnSpc>
                <a:spcPct val="150000"/>
              </a:lnSpc>
            </a:pPr>
            <a:r>
              <a:rPr lang="en-IN" altLang="en-US" sz="2400"/>
              <a:t>For example, a </a:t>
            </a:r>
            <a:r>
              <a:rPr lang="en-IN" altLang="en-US" sz="2400" b="1">
                <a:solidFill>
                  <a:srgbClr val="FF0000"/>
                </a:solidFill>
              </a:rPr>
              <a:t>person </a:t>
            </a:r>
            <a:r>
              <a:rPr lang="en-IN" altLang="en-US" sz="2400" b="1" i="1">
                <a:solidFill>
                  <a:srgbClr val="FF0000"/>
                </a:solidFill>
              </a:rPr>
              <a:t>WorksFor a company</a:t>
            </a:r>
            <a:r>
              <a:rPr lang="en-IN" altLang="en-US" sz="2400" i="1"/>
              <a:t>.</a:t>
            </a:r>
          </a:p>
          <a:p>
            <a:pPr algn="just">
              <a:lnSpc>
                <a:spcPct val="150000"/>
              </a:lnSpc>
            </a:pPr>
            <a:r>
              <a:rPr lang="en-IN" altLang="en-US" sz="2400" i="1"/>
              <a:t>The </a:t>
            </a:r>
            <a:r>
              <a:rPr lang="en-IN" altLang="en-US" sz="2400" i="1" u="sng">
                <a:solidFill>
                  <a:srgbClr val="FF0000"/>
                </a:solidFill>
              </a:rPr>
              <a:t>links of an association connect objects from the same classes</a:t>
            </a:r>
            <a:r>
              <a:rPr lang="en-IN" altLang="en-US" sz="2400"/>
              <a:t>.</a:t>
            </a:r>
          </a:p>
          <a:p>
            <a:pPr algn="just">
              <a:lnSpc>
                <a:spcPct val="150000"/>
              </a:lnSpc>
            </a:pPr>
            <a:r>
              <a:rPr lang="en-IN" altLang="en-US" sz="2400"/>
              <a:t>An association describes a set of potenti'al links in the same way that a class describes a set of potential objects.</a:t>
            </a:r>
          </a:p>
          <a:p>
            <a:pPr algn="just">
              <a:lnSpc>
                <a:spcPct val="150000"/>
              </a:lnSpc>
            </a:pPr>
            <a:r>
              <a:rPr lang="en-IN" altLang="en-US" sz="2400"/>
              <a:t>Links and associations often appear as verbs in problem statements.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4537B9A8-E641-4079-87E2-D986CA70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924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0BBC22A9-0D13-4FB4-B0EA-B094D039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28600"/>
            <a:ext cx="7696200" cy="1143000"/>
          </a:xfrm>
        </p:spPr>
        <p:txBody>
          <a:bodyPr/>
          <a:lstStyle/>
          <a:p>
            <a:r>
              <a:rPr lang="en-IN" altLang="en-US" b="1"/>
              <a:t>Multiplicity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7B095-FA1B-4506-866E-6E952BDD8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001000" cy="4038600"/>
          </a:xfrm>
        </p:spPr>
        <p:txBody>
          <a:bodyPr/>
          <a:lstStyle/>
          <a:p>
            <a:pPr algn="just">
              <a:defRPr/>
            </a:pPr>
            <a:r>
              <a:rPr lang="en-IN" sz="2400" dirty="0"/>
              <a:t>Multiplicity specifies the number of instances of one class that may relate to a single instance of an associated class.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endParaRPr lang="en-IN" sz="1100" dirty="0"/>
          </a:p>
          <a:p>
            <a:pPr algn="just">
              <a:defRPr/>
            </a:pPr>
            <a:r>
              <a:rPr lang="en-IN" sz="2400" dirty="0"/>
              <a:t>Multiplicity constrains the number of related objects.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endParaRPr lang="en-IN" sz="1100" dirty="0"/>
          </a:p>
          <a:p>
            <a:pPr>
              <a:defRPr/>
            </a:pPr>
            <a:r>
              <a:rPr lang="en-IN" sz="2400" dirty="0"/>
              <a:t>UML diagrams explicitly list multiplicity at the ends of association lines.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IN" sz="1050" dirty="0"/>
          </a:p>
          <a:p>
            <a:pPr>
              <a:defRPr/>
            </a:pPr>
            <a:r>
              <a:rPr lang="en-IN" sz="2400" dirty="0"/>
              <a:t>The UML specifies multiplicity with an interval, such as "I" (exactly one), "1..*" (one or more), or "3..5" (three to five, inclusive).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IN" sz="1200" dirty="0"/>
          </a:p>
          <a:p>
            <a:pPr>
              <a:defRPr/>
            </a:pPr>
            <a:r>
              <a:rPr lang="en-IN" sz="2400" dirty="0"/>
              <a:t>The special symbol "*” is a shorthand notation that denotes "many" (zero or more).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CC8016A6-137E-45A9-A987-3881EFDC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Multiplicity indicators</a:t>
            </a:r>
            <a:endParaRPr lang="en-IN" altLang="en-US"/>
          </a:p>
        </p:txBody>
      </p:sp>
      <p:graphicFrame>
        <p:nvGraphicFramePr>
          <p:cNvPr id="5" name="Group 72">
            <a:extLst>
              <a:ext uri="{FF2B5EF4-FFF2-40B4-BE49-F238E27FC236}">
                <a16:creationId xmlns:a16="http://schemas.microsoft.com/office/drawing/2014/main" id="{C2A09A58-B0A9-4AD3-827B-9E8DA0FAF7F9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1828800"/>
          <a:ext cx="6096000" cy="3538538"/>
        </p:xfrm>
        <a:graphic>
          <a:graphicData uri="http://schemas.openxmlformats.org/drawingml/2006/table">
            <a:tbl>
              <a:tblPr/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9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Exactly 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Zero or more (unlimited)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* (0..*)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One or more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1..*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Zero or one (optional association)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0..1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Specified range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2..4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Multiple, disjoint ranges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2, 4..6, 8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4E98631A-0F8A-4998-9C6B-7E1EA6B67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89622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E8FD0B7E-6DF2-4C89-97E0-71B50839B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305800" cy="3581400"/>
          </a:xfrm>
        </p:spPr>
        <p:txBody>
          <a:bodyPr/>
          <a:lstStyle/>
          <a:p>
            <a:pPr algn="just"/>
            <a:r>
              <a:rPr lang="en-IN" altLang="en-US" sz="2400"/>
              <a:t>Figure above illustrates zero-or-one multiplicity.</a:t>
            </a:r>
          </a:p>
          <a:p>
            <a:pPr algn="just"/>
            <a:r>
              <a:rPr lang="en-IN" altLang="en-US" sz="2400"/>
              <a:t>A workstation may have one of its windows designated as the console to receive general error messages.</a:t>
            </a:r>
          </a:p>
          <a:p>
            <a:pPr algn="just"/>
            <a:r>
              <a:rPr lang="en-IN" altLang="en-US" sz="2400"/>
              <a:t>It is possible, however, that no console window exists. (The word "console" on the diagram is an association end Name)</a:t>
            </a:r>
          </a:p>
        </p:txBody>
      </p:sp>
      <p:pic>
        <p:nvPicPr>
          <p:cNvPr id="49155" name="Picture 2">
            <a:extLst>
              <a:ext uri="{FF2B5EF4-FFF2-40B4-BE49-F238E27FC236}">
                <a16:creationId xmlns:a16="http://schemas.microsoft.com/office/drawing/2014/main" id="{96417C01-FF0A-4171-B2BA-C1D1DEA2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739140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7946F29D-D309-4D1E-96F1-5E8F838B3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end names</a:t>
            </a:r>
            <a:endParaRPr lang="en-IN" altLang="en-US"/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412480CD-95EE-4A10-BBA3-CF07F6130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altLang="en-US" sz="2800"/>
              <a:t>The notion of an association end is an important concept in the UML.</a:t>
            </a:r>
          </a:p>
          <a:p>
            <a:pPr algn="just"/>
            <a:r>
              <a:rPr lang="en-IN" altLang="en-US" sz="2800"/>
              <a:t>You can not only assign a multiplicity to an association end, but you can give it a name as well.</a:t>
            </a:r>
          </a:p>
          <a:p>
            <a:pPr algn="just"/>
            <a:r>
              <a:rPr lang="en-IN" altLang="en-US" sz="2800"/>
              <a:t>Association end names often appear as nouns in problem descriptions.</a:t>
            </a:r>
          </a:p>
          <a:p>
            <a:pPr algn="just"/>
            <a:r>
              <a:rPr lang="en-IN" altLang="en-US" sz="2800"/>
              <a:t>A person is an </a:t>
            </a:r>
            <a:r>
              <a:rPr lang="en-IN" altLang="en-US" sz="2800" i="1"/>
              <a:t>employee with respect to a company; a company </a:t>
            </a:r>
            <a:r>
              <a:rPr lang="en-IN" altLang="en-US" sz="2800"/>
              <a:t>is an </a:t>
            </a:r>
            <a:r>
              <a:rPr lang="en-IN" altLang="en-US" sz="2800" i="1"/>
              <a:t>employer with respect to a person.</a:t>
            </a:r>
            <a:endParaRPr lang="en-IN" altLang="en-US" sz="2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65A119FC-0FB5-4287-8C66-CFDAA05D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147763"/>
            <a:ext cx="8162925" cy="380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7D1FE37D-E8DB-4052-B3FF-CA106EC8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83058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4E7B13F0-F0E8-4BB9-A09D-0F238A58E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838200"/>
            <a:ext cx="7696200" cy="5410200"/>
          </a:xfrm>
        </p:spPr>
        <p:txBody>
          <a:bodyPr/>
          <a:lstStyle/>
          <a:p>
            <a:pPr algn="just"/>
            <a:r>
              <a:rPr lang="en-US" altLang="en-US" b="1" i="1" u="sng">
                <a:solidFill>
                  <a:srgbClr val="7030A0"/>
                </a:solidFill>
              </a:rPr>
              <a:t>To build complex systems</a:t>
            </a:r>
            <a:r>
              <a:rPr lang="en-US" altLang="en-US" b="1">
                <a:solidFill>
                  <a:srgbClr val="7030A0"/>
                </a:solidFill>
              </a:rPr>
              <a:t>, </a:t>
            </a:r>
            <a:r>
              <a:rPr lang="en-US" altLang="en-US"/>
              <a:t>the developer must </a:t>
            </a:r>
            <a:r>
              <a:rPr lang="en-US" altLang="en-US" b="1" i="1" u="sng">
                <a:solidFill>
                  <a:srgbClr val="7030A0"/>
                </a:solidFill>
              </a:rPr>
              <a:t>abstract different views </a:t>
            </a:r>
            <a:r>
              <a:rPr lang="en-US" altLang="en-US"/>
              <a:t>of the system, </a:t>
            </a:r>
            <a:r>
              <a:rPr lang="en-US" altLang="en-US" b="1" i="1" u="sng">
                <a:solidFill>
                  <a:srgbClr val="7030A0"/>
                </a:solidFill>
              </a:rPr>
              <a:t>build models </a:t>
            </a:r>
            <a:r>
              <a:rPr lang="en-US" altLang="en-US"/>
              <a:t>using precise </a:t>
            </a:r>
            <a:r>
              <a:rPr lang="en-US" altLang="en-US" b="1" i="1" u="sng">
                <a:solidFill>
                  <a:srgbClr val="7030A0"/>
                </a:solidFill>
              </a:rPr>
              <a:t>notations</a:t>
            </a:r>
            <a:r>
              <a:rPr lang="en-US" altLang="en-US"/>
              <a:t>, </a:t>
            </a:r>
            <a:r>
              <a:rPr lang="en-US" altLang="en-US" b="1" i="1" u="sng">
                <a:solidFill>
                  <a:srgbClr val="7030A0"/>
                </a:solidFill>
              </a:rPr>
              <a:t>verify</a:t>
            </a:r>
            <a:r>
              <a:rPr lang="en-US" altLang="en-US"/>
              <a:t> that the models satisfy the requirements of the system, and </a:t>
            </a:r>
            <a:r>
              <a:rPr lang="en-US" altLang="en-US" b="1" i="1" u="sng">
                <a:solidFill>
                  <a:srgbClr val="7030A0"/>
                </a:solidFill>
              </a:rPr>
              <a:t>gradually add detail </a:t>
            </a:r>
            <a:r>
              <a:rPr lang="en-US" altLang="en-US"/>
              <a:t>to </a:t>
            </a:r>
            <a:r>
              <a:rPr lang="en-US" altLang="en-US" b="1" i="1" u="sng">
                <a:solidFill>
                  <a:srgbClr val="7030A0"/>
                </a:solidFill>
              </a:rPr>
              <a:t>transform</a:t>
            </a:r>
            <a:r>
              <a:rPr lang="en-US" altLang="en-US"/>
              <a:t> the models into an </a:t>
            </a:r>
            <a:r>
              <a:rPr lang="en-US" altLang="en-US" b="1" i="1" u="sng">
                <a:solidFill>
                  <a:srgbClr val="7030A0"/>
                </a:solidFill>
              </a:rPr>
              <a:t>implementation</a:t>
            </a:r>
            <a:r>
              <a:rPr lang="en-US" altLang="en-US"/>
              <a:t>.</a:t>
            </a:r>
          </a:p>
          <a:p>
            <a:pPr algn="just"/>
            <a:r>
              <a:rPr lang="en-US" altLang="en-US"/>
              <a:t>System Designers build many kinds of models for </a:t>
            </a:r>
            <a:r>
              <a:rPr lang="en-US" altLang="en-US" b="1" i="1" u="sng">
                <a:solidFill>
                  <a:srgbClr val="7030A0"/>
                </a:solidFill>
              </a:rPr>
              <a:t>various purposes </a:t>
            </a:r>
            <a:r>
              <a:rPr lang="en-US" altLang="en-US"/>
              <a:t>before constructing things.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>
            <a:extLst>
              <a:ext uri="{FF2B5EF4-FFF2-40B4-BE49-F238E27FC236}">
                <a16:creationId xmlns:a16="http://schemas.microsoft.com/office/drawing/2014/main" id="{E242835D-7FBC-4130-9C58-22A430EC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85800"/>
            <a:ext cx="9048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699F84C6-6CC6-4706-9742-9F7A7D47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A5DA61D1-E792-4E59-9EC5-B6E2A6E0A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0075"/>
            <a:ext cx="883920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6AAD63AB-4B4F-40EE-9ECE-CC13CA5FC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382000" cy="4038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Do not confuse "multiplicity" with "cardinality.“</a:t>
            </a:r>
          </a:p>
          <a:p>
            <a:pPr algn="just">
              <a:lnSpc>
                <a:spcPct val="150000"/>
              </a:lnSpc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Multiplicity is a constraint on the size of a collection;</a:t>
            </a:r>
          </a:p>
          <a:p>
            <a:pPr algn="just">
              <a:lnSpc>
                <a:spcPct val="150000"/>
              </a:lnSpc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cardinality is the count of elements that are actually in a collection.</a:t>
            </a:r>
          </a:p>
          <a:p>
            <a:pPr algn="just">
              <a:lnSpc>
                <a:spcPct val="150000"/>
              </a:lnSpc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Therefore, multiplicity is a constraint on the cardinality.</a:t>
            </a:r>
          </a:p>
          <a:p>
            <a:pPr algn="just">
              <a:lnSpc>
                <a:spcPct val="150000"/>
              </a:lnSpc>
            </a:pP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E0390F77-B90B-421E-8524-F71F323A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7696200" cy="1143000"/>
          </a:xfrm>
        </p:spPr>
        <p:txBody>
          <a:bodyPr/>
          <a:lstStyle/>
          <a:p>
            <a:r>
              <a:rPr lang="en-US" altLang="en-US" b="1"/>
              <a:t>Ordering </a:t>
            </a:r>
            <a:endParaRPr lang="en-IN" altLang="en-US" b="1"/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2B3762BA-EC80-4782-9C8A-D6E223EF5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19200"/>
            <a:ext cx="8077200" cy="4038600"/>
          </a:xfrm>
        </p:spPr>
        <p:txBody>
          <a:bodyPr/>
          <a:lstStyle/>
          <a:p>
            <a:pPr algn="just"/>
            <a:r>
              <a:rPr lang="en-I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workstation screen containing a number of overlapping windows. Each window on a screen occurs at most once.</a:t>
            </a:r>
          </a:p>
          <a:p>
            <a:pPr algn="just"/>
            <a:r>
              <a:rPr lang="en-I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windows have an explicit order, so only the topmost window is visible at any point on the screen.</a:t>
            </a:r>
          </a:p>
        </p:txBody>
      </p:sp>
      <p:pic>
        <p:nvPicPr>
          <p:cNvPr id="56324" name="Picture 2">
            <a:extLst>
              <a:ext uri="{FF2B5EF4-FFF2-40B4-BE49-F238E27FC236}">
                <a16:creationId xmlns:a16="http://schemas.microsoft.com/office/drawing/2014/main" id="{64DC0879-532F-43B0-AA6F-F9FC065A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8509000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6B564F05-72CD-4C7D-AAE0-DD836491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7696200" cy="1143000"/>
          </a:xfrm>
        </p:spPr>
        <p:txBody>
          <a:bodyPr/>
          <a:lstStyle/>
          <a:p>
            <a:r>
              <a:rPr lang="en-US" altLang="en-US" b="1"/>
              <a:t>Bags &amp; Sequences</a:t>
            </a:r>
            <a:endParaRPr lang="en-IN" altLang="en-US" b="1"/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90BB5C2-D38B-4109-B991-C382EDB78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419600"/>
          </a:xfrm>
        </p:spPr>
        <p:txBody>
          <a:bodyPr/>
          <a:lstStyle/>
          <a:p>
            <a:pPr algn="just"/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altLang="en-US" i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 is a collection of elements with duplicates allowed</a:t>
            </a: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altLang="en-US" i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is an ordered collection of elements with duplicates allowed</a:t>
            </a: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Ex. an itinerary is a sequence of airports and the same airport can be visited more than once.</a:t>
            </a:r>
          </a:p>
          <a:p>
            <a:pPr algn="just"/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Like the {ordered} indication, {bag}and {sequence} are permitted only for binary associations.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>
            <a:extLst>
              <a:ext uri="{FF2B5EF4-FFF2-40B4-BE49-F238E27FC236}">
                <a16:creationId xmlns:a16="http://schemas.microsoft.com/office/drawing/2014/main" id="{61AA2E79-A40B-4A8D-934E-50986549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85800"/>
            <a:ext cx="8001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8C6AE709-D8ED-48E4-96A1-EB264B23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Association Classes</a:t>
            </a:r>
            <a:endParaRPr lang="en-IN" altLang="en-US" b="1"/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84BDE850-AFC9-44AB-AB7E-10542E564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4495800"/>
          </a:xfrm>
        </p:spPr>
        <p:txBody>
          <a:bodyPr/>
          <a:lstStyle/>
          <a:p>
            <a:pPr algn="just"/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It is an association that is also a class.</a:t>
            </a:r>
          </a:p>
          <a:p>
            <a:pPr algn="just"/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Like the links of an association, the instances of an association class derive identity from instances of the constituent classes.</a:t>
            </a:r>
          </a:p>
          <a:p>
            <a:pPr algn="just"/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Like a class, </a:t>
            </a:r>
            <a:r>
              <a:rPr lang="en-IN" altLang="en-US" sz="28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association class can have attributes and operations</a:t>
            </a: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and participate in  associations.</a:t>
            </a:r>
          </a:p>
          <a:p>
            <a:pPr algn="just"/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You can find association classes by looking for </a:t>
            </a:r>
            <a:r>
              <a:rPr lang="en-IN" altLang="en-US" sz="28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adverbs in a problem statement or by abstracting values</a:t>
            </a: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>
            <a:extLst>
              <a:ext uri="{FF2B5EF4-FFF2-40B4-BE49-F238E27FC236}">
                <a16:creationId xmlns:a16="http://schemas.microsoft.com/office/drawing/2014/main" id="{7286092B-0BF1-48A7-A149-00E613508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8001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C6D66B72-CC1B-419D-8E00-AF205F12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DE318AD8-7DB1-4065-8D7C-E1C1FFD71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038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Many-to-many associations provide a compelling rationale for association classes.</a:t>
            </a:r>
          </a:p>
          <a:p>
            <a:pPr algn="just">
              <a:lnSpc>
                <a:spcPct val="150000"/>
              </a:lnSpc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for such associations </a:t>
            </a:r>
            <a:r>
              <a:rPr lang="en-IN" altLang="en-US" sz="28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unmistakably belong to the link and cannot be ascribed to either object</a:t>
            </a: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 Figure 3.17, </a:t>
            </a:r>
            <a:r>
              <a:rPr lang="en-IN" altLang="en-US" sz="2800" i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Permission is a joint property of File and User</a:t>
            </a:r>
            <a:r>
              <a:rPr lang="en-IN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 and cannot </a:t>
            </a: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be attached to either </a:t>
            </a:r>
            <a:r>
              <a:rPr lang="en-IN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File or User alone without losing information.</a:t>
            </a:r>
            <a:endParaRPr lang="en-I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8027CE93-7468-4CAF-A1A8-52204C98E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62467" name="Picture 2">
            <a:extLst>
              <a:ext uri="{FF2B5EF4-FFF2-40B4-BE49-F238E27FC236}">
                <a16:creationId xmlns:a16="http://schemas.microsoft.com/office/drawing/2014/main" id="{D554BE94-22A0-44F0-A28A-F70EB449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7200"/>
            <a:ext cx="88296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1AA33746-A370-4969-8A10-2B9B5073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z="2800">
                <a:solidFill>
                  <a:srgbClr val="FF0000"/>
                </a:solidFill>
              </a:rPr>
              <a:t>E.g. Architectural models to show customers.</a:t>
            </a:r>
          </a:p>
          <a:p>
            <a:pPr algn="just"/>
            <a:r>
              <a:rPr lang="en-US" altLang="en-US" sz="2800">
                <a:solidFill>
                  <a:srgbClr val="FF0000"/>
                </a:solidFill>
              </a:rPr>
              <a:t>       Airplane scale models for wind-tunnel tests.</a:t>
            </a:r>
          </a:p>
          <a:p>
            <a:pPr algn="just"/>
            <a:r>
              <a:rPr lang="en-US" altLang="en-US" sz="2800">
                <a:solidFill>
                  <a:srgbClr val="FF0000"/>
                </a:solidFill>
              </a:rPr>
              <a:t>       Pencil sketches for composition of oil paintings.</a:t>
            </a:r>
          </a:p>
          <a:p>
            <a:pPr algn="just"/>
            <a:r>
              <a:rPr lang="en-US" altLang="en-US" sz="2800">
                <a:solidFill>
                  <a:srgbClr val="FF0000"/>
                </a:solidFill>
              </a:rPr>
              <a:t>       Blueprints of machine parts</a:t>
            </a:r>
          </a:p>
          <a:p>
            <a:pPr algn="just"/>
            <a:r>
              <a:rPr lang="en-US" altLang="en-US" sz="2800">
                <a:solidFill>
                  <a:srgbClr val="FF0000"/>
                </a:solidFill>
              </a:rPr>
              <a:t>       Storyboards of advertisements, and outlines of books. </a:t>
            </a:r>
          </a:p>
          <a:p>
            <a:pPr algn="just"/>
            <a:endParaRPr lang="en-US" altLang="en-US" sz="3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979FDC62-55E9-467F-8B36-02FF3FB6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C40C320F-2275-4669-B1DB-0201C27D0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63492" name="Picture 2">
            <a:extLst>
              <a:ext uri="{FF2B5EF4-FFF2-40B4-BE49-F238E27FC236}">
                <a16:creationId xmlns:a16="http://schemas.microsoft.com/office/drawing/2014/main" id="{58F8FC5B-C036-41BD-9DA7-B0499D8A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28600"/>
            <a:ext cx="882015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9ABDC3A3-246D-41DD-ADF7-E4F9F105E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F6C45E39-3375-43F5-8520-46D238EC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1A007562-E317-4A14-A25B-2905DAD28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28600"/>
            <a:ext cx="8382000" cy="4038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Do not confuse an association class with an association that has been promoted to a class.</a:t>
            </a:r>
          </a:p>
          <a:p>
            <a:pPr algn="just">
              <a:lnSpc>
                <a:spcPct val="150000"/>
              </a:lnSpc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Figure above highlights the difference. The association class has only one occurrence for each pairing of Person and Company.</a:t>
            </a:r>
          </a:p>
          <a:p>
            <a:pPr algn="just">
              <a:lnSpc>
                <a:spcPct val="150000"/>
              </a:lnSpc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 contrast there can be any number of occurrences of a Purchase for each Person and Company.</a:t>
            </a:r>
          </a:p>
          <a:p>
            <a:pPr algn="just">
              <a:lnSpc>
                <a:spcPct val="150000"/>
              </a:lnSpc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Each purchase is distinct and has its own quantity, date, and cost.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461A71BD-6302-4347-93D3-6D09EA2D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Qualified associations</a:t>
            </a:r>
            <a:endParaRPr lang="en-IN" altLang="en-US" b="1"/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09B7B6E7-5FA0-4A57-88B1-1712DBD3B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8077200" cy="4038600"/>
          </a:xfrm>
        </p:spPr>
        <p:txBody>
          <a:bodyPr/>
          <a:lstStyle/>
          <a:p>
            <a:pPr algn="just"/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qualified association is an association in which an </a:t>
            </a:r>
            <a:r>
              <a:rPr lang="en-IN" altLang="en-US" sz="28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called the qualifier </a:t>
            </a: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disambiguates the objects for a "many" association end.</a:t>
            </a:r>
          </a:p>
          <a:p>
            <a:pPr algn="just"/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qualifier selects among the target objects, </a:t>
            </a:r>
            <a:r>
              <a:rPr lang="en-IN" altLang="en-US" sz="28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reducing the effective multiplicity, from "many" to "one."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:a16="http://schemas.microsoft.com/office/drawing/2014/main" id="{2B023D84-D59A-4B83-B927-4E109A8F7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8763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F1D52E39-7FF6-411C-9B1B-6BB75BB1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04F90CA6-BD65-40DC-B384-DB495433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bank services multiple accounts. An account belongs to a single bank.</a:t>
            </a:r>
          </a:p>
          <a:p>
            <a:pPr algn="just"/>
            <a:r>
              <a:rPr lang="en-IN" altLang="en-US" sz="28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the context of a bank, the account number specifies a unique account</a:t>
            </a: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Bank and Account are classes and </a:t>
            </a:r>
            <a:r>
              <a:rPr lang="en-IN" altLang="en-US" sz="2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accountNumber is the qualifier</a:t>
            </a: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reduces the effective multiplicity of this association from one-to-many to one-to-one.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BA736445-AF69-4B97-A505-5E41108AA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7696200" cy="533400"/>
          </a:xfrm>
        </p:spPr>
        <p:txBody>
          <a:bodyPr/>
          <a:lstStyle/>
          <a:p>
            <a:r>
              <a:rPr lang="en-US" altLang="en-US"/>
              <a:t>Generalization and Inheritance</a:t>
            </a:r>
            <a:endParaRPr lang="en-IN" altLang="en-US"/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191F6B13-A909-453D-9739-ED5775ECC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70660" name="Picture 2">
            <a:extLst>
              <a:ext uri="{FF2B5EF4-FFF2-40B4-BE49-F238E27FC236}">
                <a16:creationId xmlns:a16="http://schemas.microsoft.com/office/drawing/2014/main" id="{A7CAEEDE-BD43-4507-8B3A-D0500056B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8001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7649BEF8-9732-404A-A453-CA3D88BB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914400"/>
          </a:xfrm>
        </p:spPr>
        <p:txBody>
          <a:bodyPr/>
          <a:lstStyle/>
          <a:p>
            <a:r>
              <a:rPr lang="en-IN" altLang="en-US" sz="4000" b="1">
                <a:solidFill>
                  <a:schemeClr val="tx1"/>
                </a:solidFill>
              </a:rPr>
              <a:t>Use of Generalization:</a:t>
            </a:r>
            <a:br>
              <a:rPr lang="en-IN" altLang="en-US" sz="4000" b="1">
                <a:solidFill>
                  <a:schemeClr val="tx1"/>
                </a:solidFill>
              </a:rPr>
            </a:b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3713-E559-4B80-9704-A976B1959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en-IN" sz="2800" dirty="0"/>
              <a:t>Serves three purposes: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en-IN" sz="2800" dirty="0">
                <a:ea typeface="+mn-ea"/>
                <a:cs typeface="+mn-cs"/>
              </a:rPr>
              <a:t>Support for polymorphism. 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en-IN" sz="2800" dirty="0">
                <a:ea typeface="+mn-ea"/>
                <a:cs typeface="+mn-cs"/>
              </a:rPr>
              <a:t>Second purpose is to structure the description of objects.( a taxonomy is formed).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en-IN" sz="2800" dirty="0">
                <a:ea typeface="+mn-ea"/>
                <a:cs typeface="+mn-cs"/>
              </a:rPr>
              <a:t>Third purpose is to enable reuse of code.</a:t>
            </a:r>
            <a:endParaRPr lang="en-IN" sz="28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A8BED2BD-9CCC-4964-A0A2-42DCE15C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38200"/>
            <a:ext cx="8153400" cy="4038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Generalization:</a:t>
            </a: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derives from the fact that the superclass generalizes the subclasses.</a:t>
            </a:r>
          </a:p>
          <a:p>
            <a:pPr algn="just">
              <a:lnSpc>
                <a:spcPct val="150000"/>
              </a:lnSpc>
            </a:pPr>
            <a:r>
              <a:rPr lang="en-IN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Specialization: </a:t>
            </a: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fact that the subclasses refine or specialize the Superclass.</a:t>
            </a:r>
          </a:p>
          <a:p>
            <a:pPr algn="just">
              <a:lnSpc>
                <a:spcPct val="150000"/>
              </a:lnSpc>
            </a:pPr>
            <a:r>
              <a:rPr lang="en-IN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Inheritance:</a:t>
            </a: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is the mechanism for sharing attributes, operations, and associations via generalization / specialization relationship.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50B84FA0-D0A2-47A1-A377-12F20C4F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696200" cy="1143000"/>
          </a:xfrm>
        </p:spPr>
        <p:txBody>
          <a:bodyPr/>
          <a:lstStyle/>
          <a:p>
            <a:r>
              <a:rPr lang="en-US" altLang="en-US" b="1" i="1" u="sng">
                <a:solidFill>
                  <a:srgbClr val="C00000"/>
                </a:solidFill>
              </a:rPr>
              <a:t>Models serve several purposes</a:t>
            </a:r>
            <a:r>
              <a:rPr lang="en-US" altLang="en-US" b="1">
                <a:solidFill>
                  <a:srgbClr val="C00000"/>
                </a:solidFill>
              </a:rPr>
              <a:t>:</a:t>
            </a:r>
            <a:br>
              <a:rPr lang="en-US" altLang="en-US" b="1">
                <a:solidFill>
                  <a:srgbClr val="C00000"/>
                </a:solidFill>
              </a:rPr>
            </a:br>
            <a:endParaRPr lang="en-US" altLang="en-US" b="1">
              <a:solidFill>
                <a:srgbClr val="C00000"/>
              </a:solidFill>
            </a:endParaRP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FF1948A-6707-446B-9F87-4F4DF427C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495800"/>
          </a:xfrm>
        </p:spPr>
        <p:txBody>
          <a:bodyPr/>
          <a:lstStyle/>
          <a:p>
            <a:r>
              <a:rPr lang="en-US" altLang="en-US" b="1">
                <a:solidFill>
                  <a:srgbClr val="002060"/>
                </a:solidFill>
              </a:rPr>
              <a:t>Testing a physical entity before building it</a:t>
            </a:r>
            <a:r>
              <a:rPr lang="en-US" altLang="en-US">
                <a:solidFill>
                  <a:srgbClr val="002060"/>
                </a:solidFill>
              </a:rPr>
              <a:t> </a:t>
            </a:r>
          </a:p>
          <a:p>
            <a:endParaRPr lang="en-US" altLang="en-US">
              <a:solidFill>
                <a:srgbClr val="002060"/>
              </a:solidFill>
            </a:endParaRPr>
          </a:p>
          <a:p>
            <a:r>
              <a:rPr lang="en-US" altLang="en-US" b="1">
                <a:solidFill>
                  <a:srgbClr val="002060"/>
                </a:solidFill>
              </a:rPr>
              <a:t>Communication with customers</a:t>
            </a:r>
          </a:p>
          <a:p>
            <a:endParaRPr lang="en-US" altLang="en-US" b="1">
              <a:solidFill>
                <a:srgbClr val="002060"/>
              </a:solidFill>
            </a:endParaRPr>
          </a:p>
          <a:p>
            <a:r>
              <a:rPr lang="en-US" altLang="en-US" b="1">
                <a:solidFill>
                  <a:srgbClr val="002060"/>
                </a:solidFill>
              </a:rPr>
              <a:t>Visualization</a:t>
            </a:r>
          </a:p>
          <a:p>
            <a:endParaRPr lang="en-US" altLang="en-US">
              <a:solidFill>
                <a:srgbClr val="002060"/>
              </a:solidFill>
            </a:endParaRPr>
          </a:p>
          <a:p>
            <a:r>
              <a:rPr lang="en-US" altLang="en-US" b="1">
                <a:solidFill>
                  <a:srgbClr val="002060"/>
                </a:solidFill>
              </a:rPr>
              <a:t>Reduction of complexity</a:t>
            </a:r>
            <a:r>
              <a:rPr lang="en-US" altLang="en-US">
                <a:solidFill>
                  <a:srgbClr val="00206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C0CC3CAD-E8E3-4D96-B1B3-FCE14F67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i="1" u="sng"/>
              <a:t>Overriding Features: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73731" name="Content Placeholder 2">
            <a:extLst>
              <a:ext uri="{FF2B5EF4-FFF2-40B4-BE49-F238E27FC236}">
                <a16:creationId xmlns:a16="http://schemas.microsoft.com/office/drawing/2014/main" id="{2E502C72-1A48-4891-AF79-84AF82BE4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609600"/>
            <a:ext cx="7924800" cy="59436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en-US"/>
              <a:t>A subclass may override a superclass feature </a:t>
            </a:r>
            <a:r>
              <a:rPr lang="en-US" altLang="en-US" i="1" u="sng">
                <a:solidFill>
                  <a:srgbClr val="FF0000"/>
                </a:solidFill>
              </a:rPr>
              <a:t>by defining a feature with the same name</a:t>
            </a:r>
            <a:r>
              <a:rPr lang="en-US" altLang="en-US"/>
              <a:t>. The overriding feature (the subclass feature) </a:t>
            </a:r>
            <a:r>
              <a:rPr lang="en-US" altLang="en-US" i="1" u="sng">
                <a:solidFill>
                  <a:srgbClr val="FF0000"/>
                </a:solidFill>
              </a:rPr>
              <a:t>refines and replaces </a:t>
            </a:r>
            <a:r>
              <a:rPr lang="en-US" altLang="en-US"/>
              <a:t>the overridden feature (the superclass feature). </a:t>
            </a:r>
          </a:p>
          <a:p>
            <a:pPr algn="just"/>
            <a:r>
              <a:rPr lang="en-US" altLang="en-US" b="1" i="1" u="sng">
                <a:solidFill>
                  <a:srgbClr val="FF0000"/>
                </a:solidFill>
              </a:rPr>
              <a:t>Reasons to prefer</a:t>
            </a:r>
            <a:r>
              <a:rPr lang="en-US" altLang="en-US" b="1" i="1" u="sng">
                <a:solidFill>
                  <a:srgbClr val="FF33CC"/>
                </a:solidFill>
              </a:rPr>
              <a:t> overriding </a:t>
            </a:r>
            <a:r>
              <a:rPr lang="en-US" altLang="en-US" b="1" i="1" u="sng">
                <a:solidFill>
                  <a:srgbClr val="FF0000"/>
                </a:solidFill>
              </a:rPr>
              <a:t>a feature</a:t>
            </a:r>
            <a:r>
              <a:rPr lang="en-US" altLang="en-US" i="1"/>
              <a:t>: </a:t>
            </a:r>
            <a:endParaRPr lang="en-US" altLang="en-US"/>
          </a:p>
          <a:p>
            <a:pPr algn="just"/>
            <a:r>
              <a:rPr lang="en-US" altLang="en-US" sz="2800"/>
              <a:t>To specify behavior that depends on the subclass.</a:t>
            </a:r>
          </a:p>
          <a:p>
            <a:pPr algn="just"/>
            <a:r>
              <a:rPr lang="en-US" altLang="en-US" sz="2800"/>
              <a:t>To tighten the specification of a feature, or </a:t>
            </a:r>
          </a:p>
          <a:p>
            <a:pPr algn="just"/>
            <a:r>
              <a:rPr lang="en-US" altLang="en-US" sz="2800"/>
              <a:t>To improve performance.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>
            <a:extLst>
              <a:ext uri="{FF2B5EF4-FFF2-40B4-BE49-F238E27FC236}">
                <a16:creationId xmlns:a16="http://schemas.microsoft.com/office/drawing/2014/main" id="{E2B6E415-0CB1-4DFD-BCF3-4DCF5C5B8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066800"/>
            <a:ext cx="83820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b="1" u="sng">
                <a:ea typeface="Calibri" panose="020F0502020204030204" pitchFamily="34" charset="0"/>
                <a:cs typeface="Andalus" pitchFamily="18" charset="-78"/>
              </a:rPr>
              <a:t>Navigation of Class Models:</a:t>
            </a:r>
          </a:p>
          <a:p>
            <a:pPr algn="just" eaLnBrk="1" hangingPunct="1"/>
            <a:endParaRPr lang="en-US" altLang="en-US" sz="240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Class models not only express the structure of an application, but also the behavior of navigating among classes. </a:t>
            </a:r>
          </a:p>
          <a:p>
            <a:pPr algn="just"/>
            <a:endParaRPr lang="en-US" altLang="en-US" sz="2400">
              <a:cs typeface="Arial" panose="020B0604020202020204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2400">
                <a:cs typeface="Calibri" panose="020F0502020204030204" pitchFamily="34" charset="0"/>
              </a:rPr>
              <a:t>Navigation is important because it lets you exercise a model and uncover hidden flaws and omissions so that they can be repaired. </a:t>
            </a:r>
            <a:endParaRPr lang="en-US" altLang="en-US" sz="2400">
              <a:cs typeface="Arial" panose="020B0604020202020204" pitchFamily="34" charset="0"/>
            </a:endParaRPr>
          </a:p>
        </p:txBody>
      </p:sp>
      <p:sp>
        <p:nvSpPr>
          <p:cNvPr id="74755" name="Rectangle 4">
            <a:extLst>
              <a:ext uri="{FF2B5EF4-FFF2-40B4-BE49-F238E27FC236}">
                <a16:creationId xmlns:a16="http://schemas.microsoft.com/office/drawing/2014/main" id="{8A5549BC-E781-4E33-91A6-3437050C3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38600"/>
            <a:ext cx="6324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Navigation can be performed </a:t>
            </a:r>
          </a:p>
          <a:p>
            <a:pPr algn="just" eaLnBrk="1" hangingPunct="1"/>
            <a:endParaRPr lang="en-US" altLang="en-US" sz="240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Manually (an informal technique) or </a:t>
            </a:r>
            <a:endParaRPr lang="en-US" altLang="en-US" sz="2400">
              <a:cs typeface="Arial" panose="020B0604020202020204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2400">
                <a:cs typeface="Calibri" panose="020F0502020204030204" pitchFamily="34" charset="0"/>
              </a:rPr>
              <a:t>By writing navigation expressions </a:t>
            </a:r>
            <a:endParaRPr lang="en-US" altLang="en-US" sz="240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5">
            <a:extLst>
              <a:ext uri="{FF2B5EF4-FFF2-40B4-BE49-F238E27FC236}">
                <a16:creationId xmlns:a16="http://schemas.microsoft.com/office/drawing/2014/main" id="{86E54FBC-57FA-455E-B418-B45AEE27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8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77724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Rectangle 6">
            <a:extLst>
              <a:ext uri="{FF2B5EF4-FFF2-40B4-BE49-F238E27FC236}">
                <a16:creationId xmlns:a16="http://schemas.microsoft.com/office/drawing/2014/main" id="{A5D9A7C9-AF31-4E3C-8A7A-3E8BAC867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7FB61E8-35CF-4F2E-A23C-64370A946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10000"/>
            <a:ext cx="83820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>
                <a:ea typeface="Calibri" panose="020F0502020204030204" pitchFamily="34" charset="0"/>
                <a:cs typeface="Times New Roman" panose="02020603050405020304" pitchFamily="18" charset="0"/>
              </a:rPr>
              <a:t>E.g. Class model for credit card accounts:</a:t>
            </a:r>
            <a:endParaRPr lang="en-US" altLang="en-US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>
                <a:ea typeface="Calibri" panose="020F0502020204030204" pitchFamily="34" charset="0"/>
                <a:cs typeface="Times New Roman" panose="02020603050405020304" pitchFamily="18" charset="0"/>
              </a:rPr>
              <a:t>An institution may issue many credit card accounts, each identified by an account number. Each account has a maximum credit limit, a current balance, and a mailing address. The account serves one or more customers who reside at the mailing address. The institution periodically issues a statement for each account. The statement lists a payment due date, finance charge, and minimum payment. The statement itemizes various transactions that have occurred throughout the billing interval: cash advances, interest charges, purchases, fees, and adjustments to the account.</a:t>
            </a:r>
            <a:endParaRPr lang="en-US" altLang="en-US">
              <a:cs typeface="Arial" panose="020B0604020202020204" pitchFamily="34" charset="0"/>
            </a:endParaRPr>
          </a:p>
          <a:p>
            <a:pPr algn="just"/>
            <a:r>
              <a:rPr lang="en-US" altLang="en-US">
                <a:cs typeface="Calibri" panose="020F0502020204030204" pitchFamily="34" charset="0"/>
              </a:rPr>
              <a:t>The name of the merchant is printed for each purchase.</a:t>
            </a:r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A767696-EA4F-44DB-A13B-BD2D4074D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33400"/>
            <a:ext cx="8001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A variety of questions can be posed against the model.</a:t>
            </a:r>
          </a:p>
          <a:p>
            <a:pPr algn="just" eaLnBrk="1" hangingPunct="1"/>
            <a:endParaRPr lang="en-US" altLang="en-US" sz="240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What transactions occurred for a credit card account within a time interval?</a:t>
            </a:r>
            <a:endParaRPr lang="en-US" altLang="en-US" sz="2400">
              <a:cs typeface="Arial" panose="020B0604020202020204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2400">
                <a:cs typeface="Calibri" panose="020F0502020204030204" pitchFamily="34" charset="0"/>
              </a:rPr>
              <a:t>What volume of transactions was handled by an institution in the last year?</a:t>
            </a:r>
            <a:endParaRPr lang="en-US" altLang="en-US" sz="2400">
              <a:cs typeface="Arial" panose="020B0604020202020204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2400">
                <a:cs typeface="Calibri" panose="020F0502020204030204" pitchFamily="34" charset="0"/>
              </a:rPr>
              <a:t>What customers patronized a merchant in the last year by any kind of credit card?</a:t>
            </a:r>
            <a:endParaRPr lang="en-US" altLang="en-US" sz="2400">
              <a:cs typeface="Arial" panose="020B0604020202020204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2400">
                <a:cs typeface="Calibri" panose="020F0502020204030204" pitchFamily="34" charset="0"/>
              </a:rPr>
              <a:t>How many credit card accounts does a customer currently have?</a:t>
            </a:r>
            <a:endParaRPr lang="en-US" altLang="en-US" sz="2400">
              <a:cs typeface="Arial" panose="020B0604020202020204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2400">
                <a:cs typeface="Calibri" panose="020F0502020204030204" pitchFamily="34" charset="0"/>
              </a:rPr>
              <a:t>What is the total maximum credit for a customer, for all accounts?</a:t>
            </a:r>
            <a:endParaRPr lang="en-US" altLang="en-US" sz="24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">
            <a:extLst>
              <a:ext uri="{FF2B5EF4-FFF2-40B4-BE49-F238E27FC236}">
                <a16:creationId xmlns:a16="http://schemas.microsoft.com/office/drawing/2014/main" id="{6B8213F5-3E11-4768-9A33-F50CF213F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09800"/>
            <a:ext cx="7924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800">
                <a:ea typeface="Calibri" panose="020F0502020204030204" pitchFamily="34" charset="0"/>
                <a:cs typeface="Times New Roman" panose="02020603050405020304" pitchFamily="18" charset="0"/>
              </a:rPr>
              <a:t>The UML incorporates a language that can express these kinds of questions - the Object Constraint Language (OCL). </a:t>
            </a:r>
            <a:endParaRPr lang="en-US" altLang="en-US" sz="280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">
            <a:extLst>
              <a:ext uri="{FF2B5EF4-FFF2-40B4-BE49-F238E27FC236}">
                <a16:creationId xmlns:a16="http://schemas.microsoft.com/office/drawing/2014/main" id="{33B0518F-AF0F-4AAC-A3F8-6F5396B13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70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b="1" i="1" u="sng">
                <a:ea typeface="Calibri" panose="020F0502020204030204" pitchFamily="34" charset="0"/>
                <a:cs typeface="Times New Roman" panose="02020603050405020304" pitchFamily="18" charset="0"/>
              </a:rPr>
              <a:t>OCL Constructs for Traversing Class Models:</a:t>
            </a:r>
          </a:p>
          <a:p>
            <a:pPr algn="just" eaLnBrk="1" hangingPunct="1"/>
            <a:endParaRPr lang="en-US" altLang="en-US" sz="240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The OCL can traverse the constructs in class models.</a:t>
            </a:r>
            <a:endParaRPr lang="en-US" altLang="en-US" sz="2400">
              <a:cs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E19A1E49-2CEF-45A3-95AC-132528690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95400"/>
            <a:ext cx="86868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b="1" u="sng">
                <a:ea typeface="Calibri" panose="020F0502020204030204" pitchFamily="34" charset="0"/>
                <a:cs typeface="Times New Roman" panose="02020603050405020304" pitchFamily="18" charset="0"/>
              </a:rPr>
              <a:t>Attributes</a:t>
            </a:r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: It is possible to traverse from an object to an attribute value. The syntax is the source object, followed by a dot, and then the attribute name. </a:t>
            </a:r>
            <a:endParaRPr lang="en-US" altLang="en-US" sz="240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E.g. The expression </a:t>
            </a:r>
            <a:r>
              <a:rPr lang="en-US" altLang="en-US" sz="2400" b="1" i="1">
                <a:ea typeface="Calibri" panose="020F0502020204030204" pitchFamily="34" charset="0"/>
                <a:cs typeface="Times New Roman" panose="02020603050405020304" pitchFamily="18" charset="0"/>
              </a:rPr>
              <a:t>aCreditCardAccount.maximumCredit</a:t>
            </a:r>
          </a:p>
          <a:p>
            <a:pPr algn="just"/>
            <a:endParaRPr lang="en-US" altLang="en-US" sz="2400" b="1" i="1">
              <a:cs typeface="Times New Roman" panose="02020603050405020304" pitchFamily="18" charset="0"/>
            </a:endParaRPr>
          </a:p>
        </p:txBody>
      </p:sp>
      <p:sp>
        <p:nvSpPr>
          <p:cNvPr id="78852" name="TextBox 5">
            <a:extLst>
              <a:ext uri="{FF2B5EF4-FFF2-40B4-BE49-F238E27FC236}">
                <a16:creationId xmlns:a16="http://schemas.microsoft.com/office/drawing/2014/main" id="{5C6F45D5-C794-4ADB-89BE-A2C2B6F00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352800"/>
            <a:ext cx="8153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Similarly we can invoke an </a:t>
            </a:r>
            <a:r>
              <a:rPr lang="en-US" altLang="en-US" sz="2400" b="1" u="sng"/>
              <a:t>operation</a:t>
            </a:r>
            <a:r>
              <a:rPr lang="en-US" altLang="en-US" sz="2400"/>
              <a:t> for an object. Syntax is the source object followed by a dot and then the operation</a:t>
            </a:r>
          </a:p>
        </p:txBody>
      </p:sp>
      <p:sp>
        <p:nvSpPr>
          <p:cNvPr id="78853" name="Rectangle 6">
            <a:extLst>
              <a:ext uri="{FF2B5EF4-FFF2-40B4-BE49-F238E27FC236}">
                <a16:creationId xmlns:a16="http://schemas.microsoft.com/office/drawing/2014/main" id="{4259105F-2601-4873-964A-80DA80BC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495800"/>
            <a:ext cx="8534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The OCL has special operations that operate on entire collections </a:t>
            </a:r>
          </a:p>
          <a:p>
            <a:r>
              <a:rPr lang="en-US" altLang="en-US" sz="2400"/>
              <a:t>The syntax for a collection operation is the source object collection, followed by "-&gt;", and then the operation.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FA4ACC-B764-425F-85EA-EF1B09AB1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838200"/>
            <a:ext cx="78486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1" u="sng"/>
              <a:t>Simple associations:</a:t>
            </a:r>
            <a:r>
              <a:rPr lang="en-US" altLang="en-US" sz="2400"/>
              <a:t> A third use of the dot notation is to traverse an association to a target end( a class name).</a:t>
            </a:r>
          </a:p>
          <a:p>
            <a:endParaRPr lang="en-US" altLang="en-US" sz="2400"/>
          </a:p>
          <a:p>
            <a:r>
              <a:rPr lang="en-US" altLang="en-US" sz="2400"/>
              <a:t>Ex: </a:t>
            </a:r>
            <a:r>
              <a:rPr lang="en-US" altLang="en-US" sz="2400" b="1" i="1"/>
              <a:t>aCustomer.MailingAddress</a:t>
            </a:r>
            <a:r>
              <a:rPr lang="en-US" altLang="en-US" sz="2400"/>
              <a:t> </a:t>
            </a:r>
          </a:p>
          <a:p>
            <a:r>
              <a:rPr lang="en-US" altLang="en-US" sz="2400"/>
              <a:t>                   yields </a:t>
            </a:r>
          </a:p>
          <a:p>
            <a:r>
              <a:rPr lang="en-US" altLang="en-US" sz="2400"/>
              <a:t>a set of addresses for a customer (the target end has "many" multiplicity). </a:t>
            </a:r>
          </a:p>
          <a:p>
            <a:endParaRPr lang="en-US" altLang="en-US" sz="2400"/>
          </a:p>
          <a:p>
            <a:r>
              <a:rPr lang="en-US" altLang="en-US" sz="2400"/>
              <a:t>In contrast, </a:t>
            </a:r>
            <a:r>
              <a:rPr lang="en-US" altLang="en-US" sz="2400" b="1" i="1"/>
              <a:t>aCreditCardAccount.MailingAddress</a:t>
            </a:r>
            <a:r>
              <a:rPr lang="en-US" altLang="en-US" sz="2400"/>
              <a:t> </a:t>
            </a:r>
          </a:p>
          <a:p>
            <a:r>
              <a:rPr lang="en-US" altLang="en-US" sz="2400"/>
              <a:t>yields </a:t>
            </a:r>
          </a:p>
          <a:p>
            <a:endParaRPr lang="en-US" altLang="en-US" sz="2400"/>
          </a:p>
          <a:p>
            <a:r>
              <a:rPr lang="en-US" altLang="en-US" sz="2400"/>
              <a:t>a single address (the target end has multiplicity of one).</a:t>
            </a:r>
          </a:p>
          <a:p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36D7D1CB-E82F-43B7-8931-E9B5A30FA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86106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b="1" u="sng">
                <a:ea typeface="Calibri" panose="020F0502020204030204" pitchFamily="34" charset="0"/>
                <a:cs typeface="Times New Roman" panose="02020603050405020304" pitchFamily="18" charset="0"/>
              </a:rPr>
              <a:t>Qualified associations:</a:t>
            </a:r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 A qualifier a more precise traversal. </a:t>
            </a:r>
          </a:p>
          <a:p>
            <a:pPr algn="just" eaLnBrk="1" hangingPunct="1"/>
            <a:endParaRPr lang="en-US" altLang="en-US" sz="24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The expression </a:t>
            </a:r>
            <a:r>
              <a:rPr lang="en-US" altLang="en-US" sz="2400" b="1" i="1">
                <a:ea typeface="Calibri" panose="020F0502020204030204" pitchFamily="34" charset="0"/>
                <a:cs typeface="Times New Roman" panose="02020603050405020304" pitchFamily="18" charset="0"/>
              </a:rPr>
              <a:t>aCreditCardAccount.Statement[ 30 November 1999]</a:t>
            </a:r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finds </a:t>
            </a:r>
          </a:p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the statement for a credit card account with the statement date of 30 November 1999. </a:t>
            </a:r>
          </a:p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The syntax is to enclose the qualifier value in brackets.</a:t>
            </a:r>
          </a:p>
          <a:p>
            <a:pPr algn="just" eaLnBrk="1" hangingPunct="1"/>
            <a:endParaRPr lang="en-US" altLang="en-US" sz="24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 Alternatively, </a:t>
            </a:r>
            <a:r>
              <a:rPr lang="en-US" altLang="en-US" sz="2400" b="1" i="1">
                <a:ea typeface="Calibri" panose="020F0502020204030204" pitchFamily="34" charset="0"/>
                <a:cs typeface="Times New Roman" panose="02020603050405020304" pitchFamily="18" charset="0"/>
              </a:rPr>
              <a:t>aCreditCardAccount.Statement</a:t>
            </a:r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Finds</a:t>
            </a:r>
          </a:p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 the multiple statements for a credit card account. (The multiplicity is "many" when the qualifier is not used.)</a:t>
            </a:r>
            <a:endParaRPr lang="en-US" altLang="en-US" sz="240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6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6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6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67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67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67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67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167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">
            <a:extLst>
              <a:ext uri="{FF2B5EF4-FFF2-40B4-BE49-F238E27FC236}">
                <a16:creationId xmlns:a16="http://schemas.microsoft.com/office/drawing/2014/main" id="{FFE0FD08-7DE8-422B-B6DA-9D9E1541F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200"/>
            <a:ext cx="82296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en-US" altLang="en-US" sz="2400" b="1" u="sng">
                <a:ea typeface="Calibri" panose="020F0502020204030204" pitchFamily="34" charset="0"/>
                <a:cs typeface="Times New Roman" panose="02020603050405020304" pitchFamily="18" charset="0"/>
              </a:rPr>
              <a:t>Filters</a:t>
            </a:r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: There is often a need to filter the objects in a set. The OCL has several kinds of filters, the most common of which is the </a:t>
            </a:r>
            <a:r>
              <a:rPr lang="en-US" altLang="en-US" sz="2400" b="1" i="1">
                <a:solidFill>
                  <a:schemeClr val="accent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 operation. </a:t>
            </a:r>
          </a:p>
          <a:p>
            <a:pPr algn="just" eaLnBrk="1" hangingPunct="1">
              <a:buFontTx/>
              <a:buChar char="•"/>
            </a:pPr>
            <a:endParaRPr lang="en-US" altLang="en-US" sz="24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The select operation applies a predicate to each element in a collection and returns the elements that satisfy the predicate.</a:t>
            </a:r>
          </a:p>
          <a:p>
            <a:pPr algn="just" eaLnBrk="1" hangingPunct="1"/>
            <a:endParaRPr lang="en-US" altLang="en-US" sz="240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E.g. </a:t>
            </a:r>
            <a:r>
              <a:rPr lang="en-US" altLang="en-US" sz="2400" b="1" i="1">
                <a:ea typeface="Calibri" panose="020F0502020204030204" pitchFamily="34" charset="0"/>
                <a:cs typeface="Times New Roman" panose="02020603050405020304" pitchFamily="18" charset="0"/>
              </a:rPr>
              <a:t>aStatement.Transaction -&gt; select( amount&gt;$100)</a:t>
            </a:r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 finds the transactions for a statement in excess of $100.</a:t>
            </a:r>
            <a:endParaRPr lang="en-US" altLang="en-US" sz="240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BA7EEE69-E5B4-4448-BB02-E9EA27EAF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762000"/>
            <a:ext cx="8077200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10858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OCL can be used to answer the credit card questions.</a:t>
            </a:r>
          </a:p>
          <a:p>
            <a:pPr algn="just" eaLnBrk="1" hangingPunct="1"/>
            <a:endParaRPr lang="en-US" altLang="en-US" sz="240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What transactions occurred for a credit card account within a time interval? ( hint : find the transactions within the time interval bounded by aStartDate and anEndDate)</a:t>
            </a:r>
          </a:p>
          <a:p>
            <a:pPr algn="just" eaLnBrk="1" hangingPunct="1"/>
            <a:endParaRPr lang="en-US" altLang="en-US" sz="2400">
              <a:cs typeface="Arial" panose="020B0604020202020204" pitchFamily="34" charset="0"/>
            </a:endParaRPr>
          </a:p>
          <a:p>
            <a:pPr algn="just"/>
            <a:r>
              <a:rPr lang="en-US" altLang="en-US" sz="2400" b="1" i="1">
                <a:ea typeface="Batang" panose="02030600000101010101" pitchFamily="18" charset="-127"/>
              </a:rPr>
              <a:t>aCreditCardAccount.Statement.Transaction-&gt;</a:t>
            </a:r>
          </a:p>
          <a:p>
            <a:pPr algn="just"/>
            <a:endParaRPr lang="en-US" altLang="en-US" sz="2400" b="1" i="1">
              <a:cs typeface="Arial" panose="020B0604020202020204" pitchFamily="34" charset="0"/>
            </a:endParaRPr>
          </a:p>
          <a:p>
            <a:pPr algn="just"/>
            <a:r>
              <a:rPr lang="en-US" altLang="en-US" sz="2400" b="1" i="1">
                <a:ea typeface="Batang" panose="02030600000101010101" pitchFamily="18" charset="-127"/>
              </a:rPr>
              <a:t>select(aStartDate    &lt;=    transactionDate and</a:t>
            </a:r>
            <a:endParaRPr lang="en-US" altLang="en-US" sz="2400" b="1" i="1">
              <a:cs typeface="Arial" panose="020B0604020202020204" pitchFamily="34" charset="0"/>
            </a:endParaRPr>
          </a:p>
          <a:p>
            <a:pPr algn="just"/>
            <a:endParaRPr lang="en-US" altLang="en-US" sz="2400" b="1" i="1">
              <a:ea typeface="Batang" panose="02030600000101010101" pitchFamily="18" charset="-127"/>
            </a:endParaRPr>
          </a:p>
          <a:p>
            <a:pPr algn="just"/>
            <a:r>
              <a:rPr lang="en-US" altLang="en-US" sz="2400" b="1" i="1">
                <a:ea typeface="Batang" panose="02030600000101010101" pitchFamily="18" charset="-127"/>
              </a:rPr>
              <a:t>transactionDate      &lt;=     anEndDate)</a:t>
            </a:r>
          </a:p>
          <a:p>
            <a:pPr algn="just"/>
            <a:endParaRPr lang="en-US" altLang="en-US" sz="2400" b="1" i="1">
              <a:solidFill>
                <a:schemeClr val="accent2"/>
              </a:solidFill>
              <a:ea typeface="Batang" panose="02030600000101010101" pitchFamily="18" charset="-127"/>
            </a:endParaRPr>
          </a:p>
          <a:p>
            <a:pPr algn="just"/>
            <a:r>
              <a:rPr lang="en-US" altLang="en-US" sz="2400" b="1" i="1">
                <a:ea typeface="Batang" panose="02030600000101010101" pitchFamily="18" charset="-127"/>
              </a:rPr>
              <a:t>The OCL </a:t>
            </a:r>
            <a:r>
              <a:rPr lang="en-US" altLang="en-US" sz="2400" b="1" i="1">
                <a:solidFill>
                  <a:schemeClr val="accent2"/>
                </a:solidFill>
                <a:ea typeface="Batang" panose="02030600000101010101" pitchFamily="18" charset="-127"/>
              </a:rPr>
              <a:t>select </a:t>
            </a:r>
            <a:r>
              <a:rPr lang="en-US" altLang="en-US" sz="2400" b="1" i="1">
                <a:ea typeface="Batang" panose="02030600000101010101" pitchFamily="18" charset="-127"/>
              </a:rPr>
              <a:t>operator finds the transactions within the time intervals.</a:t>
            </a:r>
            <a:endParaRPr lang="en-US" altLang="en-US" sz="2400" b="1" i="1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4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46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46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46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46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46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8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60F4AE1A-80AC-4097-894B-51E16B23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/>
              <a:t>Testing a physical entity before building it</a:t>
            </a:r>
            <a:r>
              <a:rPr lang="en-US" altLang="en-US" b="1"/>
              <a:t>:</a:t>
            </a:r>
            <a:endParaRPr lang="en-US" altLang="en-US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479EDADB-266C-4BEB-8AA9-471782C26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648200"/>
          </a:xfrm>
        </p:spPr>
        <p:txBody>
          <a:bodyPr/>
          <a:lstStyle/>
          <a:p>
            <a:pPr algn="just"/>
            <a:r>
              <a:rPr lang="en-US" altLang="en-US" sz="2800"/>
              <a:t>Physical models can be </a:t>
            </a:r>
            <a:r>
              <a:rPr lang="en-US" altLang="en-US" sz="2800" b="1" i="1" u="sng">
                <a:solidFill>
                  <a:srgbClr val="FF0000"/>
                </a:solidFill>
              </a:rPr>
              <a:t>simulated</a:t>
            </a:r>
            <a:r>
              <a:rPr lang="en-US" altLang="en-US" sz="2800"/>
              <a:t> in computers.(ex: </a:t>
            </a:r>
            <a:r>
              <a:rPr lang="en-US" altLang="en-US" sz="2800" b="1" i="1"/>
              <a:t>working of LAN</a:t>
            </a:r>
            <a:r>
              <a:rPr lang="en-US" altLang="en-US" sz="2800"/>
              <a:t>) This simulation is </a:t>
            </a:r>
            <a:r>
              <a:rPr lang="en-US" altLang="en-US" sz="2800" b="1" i="1" u="sng">
                <a:solidFill>
                  <a:srgbClr val="FF0000"/>
                </a:solidFill>
              </a:rPr>
              <a:t>cheaper </a:t>
            </a:r>
            <a:r>
              <a:rPr lang="en-US" altLang="en-US" sz="2800"/>
              <a:t>and </a:t>
            </a:r>
            <a:r>
              <a:rPr lang="en-US" altLang="en-US" sz="2800" b="1" i="1" u="sng">
                <a:solidFill>
                  <a:srgbClr val="FF0000"/>
                </a:solidFill>
              </a:rPr>
              <a:t>provides information </a:t>
            </a:r>
            <a:r>
              <a:rPr lang="en-US" altLang="en-US" sz="2800"/>
              <a:t>that is too fleeting or inaccessible to be measured from a physical model.</a:t>
            </a:r>
          </a:p>
          <a:p>
            <a:pPr algn="just"/>
            <a:r>
              <a:rPr lang="en-US" altLang="en-US" sz="2800"/>
              <a:t>Both physical models and computer models are usually cheaper than building a complete system and enable </a:t>
            </a:r>
            <a:r>
              <a:rPr lang="en-US" altLang="en-US" sz="2800" b="1" i="1" u="sng">
                <a:solidFill>
                  <a:srgbClr val="FF0000"/>
                </a:solidFill>
              </a:rPr>
              <a:t>early correction </a:t>
            </a:r>
            <a:r>
              <a:rPr lang="en-US" altLang="en-US" sz="2800"/>
              <a:t>of flaws.</a:t>
            </a:r>
          </a:p>
          <a:p>
            <a:pPr algn="just"/>
            <a:endParaRPr lang="en-US" altLang="en-US" sz="2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6DDD7CF2-611E-4BC1-B4A2-E3BBA6579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95400"/>
            <a:ext cx="85344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10858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What volume of transactions was handled by an institution in the last year?</a:t>
            </a:r>
          </a:p>
          <a:p>
            <a:pPr algn="just" eaLnBrk="1" hangingPunct="1"/>
            <a:endParaRPr lang="en-US" altLang="en-US" sz="2400" i="1"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400" i="1">
                <a:ea typeface="Batang" panose="02030600000101010101" pitchFamily="18" charset="-127"/>
                <a:cs typeface="Times New Roman" panose="02020603050405020304" pitchFamily="18" charset="0"/>
              </a:rPr>
              <a:t>anlnstitution.CreditCardAccount.Statement.Transaction  -&gt;</a:t>
            </a:r>
            <a:endParaRPr lang="en-US" altLang="en-US" sz="2400" i="1">
              <a:cs typeface="Arial" panose="020B0604020202020204" pitchFamily="34" charset="0"/>
            </a:endParaRPr>
          </a:p>
          <a:p>
            <a:pPr algn="just"/>
            <a:r>
              <a:rPr lang="en-US" altLang="en-US" sz="2400" i="1">
                <a:ea typeface="Batang" panose="02030600000101010101" pitchFamily="18" charset="-127"/>
              </a:rPr>
              <a:t>select(aStartDate &lt;= transactionDate   and</a:t>
            </a:r>
            <a:endParaRPr lang="en-US" altLang="en-US" sz="2400" i="1">
              <a:cs typeface="Arial" panose="020B0604020202020204" pitchFamily="34" charset="0"/>
            </a:endParaRPr>
          </a:p>
          <a:p>
            <a:pPr algn="just"/>
            <a:r>
              <a:rPr lang="en-US" altLang="en-US" sz="2400" i="1">
                <a:ea typeface="Batang" panose="02030600000101010101" pitchFamily="18" charset="-127"/>
              </a:rPr>
              <a:t>transactionDate &lt;= anEndDate) .amount -&gt;  sum()</a:t>
            </a:r>
            <a:endParaRPr lang="en-US" altLang="en-US" sz="2400" i="1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36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36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6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5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ACEFCE68-2C54-4156-9CD3-18BA56D3D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66800"/>
            <a:ext cx="8077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10858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What customers patronized a merchant in the last year by any kind of credit card?</a:t>
            </a:r>
          </a:p>
          <a:p>
            <a:pPr algn="just" eaLnBrk="1" hangingPunct="1"/>
            <a:endParaRPr lang="en-US" altLang="en-US" sz="24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altLang="en-US" sz="240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2400" i="1">
                <a:ea typeface="Batang" panose="02030600000101010101" pitchFamily="18" charset="-127"/>
                <a:cs typeface="Times New Roman" panose="02020603050405020304" pitchFamily="18" charset="0"/>
              </a:rPr>
              <a:t>aMerchant.Purchase-&gt;</a:t>
            </a:r>
            <a:endParaRPr lang="en-US" altLang="en-US" sz="2400" i="1">
              <a:cs typeface="Arial" panose="020B0604020202020204" pitchFamily="34" charset="0"/>
            </a:endParaRPr>
          </a:p>
          <a:p>
            <a:pPr algn="just"/>
            <a:r>
              <a:rPr lang="en-US" altLang="en-US" sz="2400" i="1">
                <a:ea typeface="Batang" panose="02030600000101010101" pitchFamily="18" charset="-127"/>
              </a:rPr>
              <a:t>select(aStartDate &lt;= transactionDate and</a:t>
            </a:r>
            <a:endParaRPr lang="en-US" altLang="en-US" sz="2400" i="1">
              <a:cs typeface="Arial" panose="020B0604020202020204" pitchFamily="34" charset="0"/>
            </a:endParaRPr>
          </a:p>
          <a:p>
            <a:pPr algn="just"/>
            <a:r>
              <a:rPr lang="en-US" altLang="en-US" sz="2400" i="1">
                <a:ea typeface="Batang" panose="02030600000101010101" pitchFamily="18" charset="-127"/>
              </a:rPr>
              <a:t>transactionDate &lt;= anEndDate) .Statement.</a:t>
            </a:r>
            <a:endParaRPr lang="en-US" altLang="en-US" sz="2400" i="1">
              <a:cs typeface="Arial" panose="020B0604020202020204" pitchFamily="34" charset="0"/>
            </a:endParaRPr>
          </a:p>
          <a:p>
            <a:pPr algn="just"/>
            <a:r>
              <a:rPr lang="en-US" altLang="en-US" sz="2400" i="1">
                <a:ea typeface="Batang" panose="02030600000101010101" pitchFamily="18" charset="-127"/>
              </a:rPr>
              <a:t>CreditCardAccount.MailingAddress.Customer-&gt;asSet()</a:t>
            </a:r>
            <a:endParaRPr lang="en-US" altLang="en-US" sz="2400" i="1">
              <a:cs typeface="Arial" panose="020B0604020202020204" pitchFamily="34" charset="0"/>
            </a:endParaRP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1417F9BD-2F61-4E49-913A-6C0F1F945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724400"/>
            <a:ext cx="8153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000">
                <a:ea typeface="Calibri" panose="020F0502020204030204" pitchFamily="34" charset="0"/>
                <a:cs typeface="Times New Roman" panose="02020603050405020304" pitchFamily="18" charset="0"/>
              </a:rPr>
              <a:t>The OCL </a:t>
            </a:r>
            <a:r>
              <a:rPr lang="en-US" altLang="en-US" sz="2000" b="1" i="1">
                <a:ea typeface="Calibri" panose="020F0502020204030204" pitchFamily="34" charset="0"/>
                <a:cs typeface="Times New Roman" panose="02020603050405020304" pitchFamily="18" charset="0"/>
              </a:rPr>
              <a:t>asSet</a:t>
            </a:r>
            <a:r>
              <a:rPr lang="en-US" altLang="en-US" sz="2000">
                <a:ea typeface="Calibri" panose="020F0502020204030204" pitchFamily="34" charset="0"/>
                <a:cs typeface="Times New Roman" panose="02020603050405020304" pitchFamily="18" charset="0"/>
              </a:rPr>
              <a:t> operator converts a bag of customers to a set of customers, resulting in required answer.</a:t>
            </a:r>
            <a:endParaRPr lang="en-US" altLang="en-US" sz="200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6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26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6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6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2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1" grpId="0" build="p"/>
      <p:bldP spid="112642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">
            <a:extLst>
              <a:ext uri="{FF2B5EF4-FFF2-40B4-BE49-F238E27FC236}">
                <a16:creationId xmlns:a16="http://schemas.microsoft.com/office/drawing/2014/main" id="{4FE8DE10-31BA-4799-8CFC-C8B17CB4C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676400"/>
            <a:ext cx="6629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10858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How many credit card accounts does a customer currently have?</a:t>
            </a:r>
          </a:p>
          <a:p>
            <a:pPr algn="just"/>
            <a:endParaRPr lang="en-US" altLang="en-US" sz="2400"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endParaRPr lang="en-US" altLang="en-US" sz="2400"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en-US" sz="2400" b="1" i="1">
                <a:ea typeface="Batang" panose="02030600000101010101" pitchFamily="18" charset="-127"/>
                <a:cs typeface="Times New Roman" panose="02020603050405020304" pitchFamily="18" charset="0"/>
              </a:rPr>
              <a:t>aCustomer.MailingAddress.CreditCardAccount-&gt;size()</a:t>
            </a:r>
            <a:endParaRPr lang="en-US" altLang="en-US" sz="2400" b="1" i="1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">
            <a:extLst>
              <a:ext uri="{FF2B5EF4-FFF2-40B4-BE49-F238E27FC236}">
                <a16:creationId xmlns:a16="http://schemas.microsoft.com/office/drawing/2014/main" id="{C102BEB0-3644-4C44-8541-10BB97546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905000"/>
            <a:ext cx="76962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10858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ea typeface="Calibri" panose="020F0502020204030204" pitchFamily="34" charset="0"/>
                <a:cs typeface="Times New Roman" panose="02020603050405020304" pitchFamily="18" charset="0"/>
              </a:rPr>
              <a:t>What is the total maximum credit for a customer, for all accounts?</a:t>
            </a:r>
          </a:p>
          <a:p>
            <a:pPr eaLnBrk="1" hangingPunct="1"/>
            <a:endParaRPr lang="en-US" altLang="en-US" sz="2400"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altLang="en-US" sz="2400" b="1" i="1">
                <a:ea typeface="Batang" panose="02030600000101010101" pitchFamily="18" charset="-127"/>
                <a:cs typeface="Times New Roman" panose="02020603050405020304" pitchFamily="18" charset="0"/>
              </a:rPr>
              <a:t>aCustomer.MailingAddress.CreditCardAccount.</a:t>
            </a:r>
            <a:endParaRPr lang="en-US" altLang="en-US" sz="2400" b="1" i="1">
              <a:cs typeface="Arial" panose="020B0604020202020204" pitchFamily="34" charset="0"/>
            </a:endParaRPr>
          </a:p>
          <a:p>
            <a:r>
              <a:rPr lang="en-US" altLang="en-US" sz="2400" b="1" i="1">
                <a:ea typeface="Batang" panose="02030600000101010101" pitchFamily="18" charset="-127"/>
              </a:rPr>
              <a:t>maximumCredit-&gt;sum()</a:t>
            </a:r>
            <a:endParaRPr lang="en-US" altLang="en-US" sz="2400" b="1" i="1">
              <a:cs typeface="Arial" panose="020B0604020202020204" pitchFamily="34" charset="0"/>
            </a:endParaRPr>
          </a:p>
          <a:p>
            <a:endParaRPr lang="en-US" altLang="en-US" sz="240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65C4F585-AD64-45BB-944A-27E2205E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/>
              <a:t>Communication with customers</a:t>
            </a:r>
            <a:r>
              <a:rPr lang="en-US" altLang="en-US"/>
              <a:t>: 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9133D30A-ED31-4F3D-8E23-3501FF283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/>
              <a:t>Models are </a:t>
            </a:r>
            <a:r>
              <a:rPr lang="en-US" altLang="en-US" b="1" i="1" u="sng">
                <a:solidFill>
                  <a:srgbClr val="FF0000"/>
                </a:solidFill>
              </a:rPr>
              <a:t>mock-ups</a:t>
            </a:r>
            <a:r>
              <a:rPr lang="en-US" altLang="en-US"/>
              <a:t> to demonstrate to the customers a product/system by </a:t>
            </a:r>
            <a:r>
              <a:rPr lang="en-US" altLang="en-US" b="1" i="1" u="sng">
                <a:solidFill>
                  <a:srgbClr val="FF0000"/>
                </a:solidFill>
              </a:rPr>
              <a:t>imitating</a:t>
            </a:r>
            <a:r>
              <a:rPr lang="en-US" altLang="en-US"/>
              <a:t> some or all of the external </a:t>
            </a:r>
            <a:r>
              <a:rPr lang="en-US" altLang="en-US" b="1" i="1" u="sng">
                <a:solidFill>
                  <a:srgbClr val="FF0000"/>
                </a:solidFill>
              </a:rPr>
              <a:t>behavior</a:t>
            </a:r>
            <a:r>
              <a:rPr lang="en-US" altLang="en-US"/>
              <a:t> of a system. </a:t>
            </a:r>
          </a:p>
          <a:p>
            <a:pPr algn="just"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udio">
  <a:themeElements>
    <a:clrScheme name="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Studio">
      <a:majorFont>
        <a:latin typeface="Palatino Linotyp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Studio</Template>
  <TotalTime>2909</TotalTime>
  <Words>3490</Words>
  <Application>Microsoft Office PowerPoint</Application>
  <PresentationFormat>On-screen Show (4:3)</PresentationFormat>
  <Paragraphs>298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Arial</vt:lpstr>
      <vt:lpstr>Palatino Linotype</vt:lpstr>
      <vt:lpstr>Wingdings</vt:lpstr>
      <vt:lpstr>Times New Roman</vt:lpstr>
      <vt:lpstr>Arial Unicode MS</vt:lpstr>
      <vt:lpstr>Arial Black</vt:lpstr>
      <vt:lpstr>Calibri</vt:lpstr>
      <vt:lpstr>Andalus</vt:lpstr>
      <vt:lpstr>Batang</vt:lpstr>
      <vt:lpstr>Studio</vt:lpstr>
      <vt:lpstr>CHAPTER 2</vt:lpstr>
      <vt:lpstr>Abstraction: </vt:lpstr>
      <vt:lpstr>PowerPoint Presentation</vt:lpstr>
      <vt:lpstr>Modeling:</vt:lpstr>
      <vt:lpstr>PowerPoint Presentation</vt:lpstr>
      <vt:lpstr>PowerPoint Presentation</vt:lpstr>
      <vt:lpstr>Models serve several purposes: </vt:lpstr>
      <vt:lpstr>Testing a physical entity before building it:</vt:lpstr>
      <vt:lpstr>Communication with customers: </vt:lpstr>
      <vt:lpstr>Visualization:</vt:lpstr>
      <vt:lpstr>Reduction of complexity: </vt:lpstr>
      <vt:lpstr>Three Models: </vt:lpstr>
      <vt:lpstr>Three Models: </vt:lpstr>
      <vt:lpstr>Class model:  </vt:lpstr>
      <vt:lpstr>PowerPoint Presentation</vt:lpstr>
      <vt:lpstr>PowerPoint Presentation</vt:lpstr>
      <vt:lpstr>State model:  </vt:lpstr>
      <vt:lpstr>PowerPoint Presentation</vt:lpstr>
      <vt:lpstr>PowerPoint Presentation</vt:lpstr>
      <vt:lpstr>Interaction model:  </vt:lpstr>
      <vt:lpstr>PowerPoint Presentation</vt:lpstr>
      <vt:lpstr>PowerPoint Presentation</vt:lpstr>
      <vt:lpstr>Relationship Among the Models:</vt:lpstr>
      <vt:lpstr>PowerPoint Presentation</vt:lpstr>
      <vt:lpstr>Class modeling</vt:lpstr>
      <vt:lpstr>Objects &amp; Class concepts</vt:lpstr>
      <vt:lpstr>PowerPoint Presentation</vt:lpstr>
      <vt:lpstr>Class </vt:lpstr>
      <vt:lpstr>PowerPoint Presentation</vt:lpstr>
      <vt:lpstr>Class diagrams &amp; object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Operations &amp; methods</vt:lpstr>
      <vt:lpstr>PowerPoint Presentation</vt:lpstr>
      <vt:lpstr>PowerPoint Presentation</vt:lpstr>
      <vt:lpstr>Summary of Notation for Classes</vt:lpstr>
      <vt:lpstr>Link and Association Concepts</vt:lpstr>
      <vt:lpstr>PowerPoint Presentation</vt:lpstr>
      <vt:lpstr>PowerPoint Presentation</vt:lpstr>
      <vt:lpstr>Multiplicity</vt:lpstr>
      <vt:lpstr>Multiplicity indicators</vt:lpstr>
      <vt:lpstr>PowerPoint Presentation</vt:lpstr>
      <vt:lpstr>PowerPoint Presentation</vt:lpstr>
      <vt:lpstr>Association end names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Ordering </vt:lpstr>
      <vt:lpstr>Bags &amp; Sequences</vt:lpstr>
      <vt:lpstr>PowerPoint Presentation</vt:lpstr>
      <vt:lpstr>Association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Qualified associations</vt:lpstr>
      <vt:lpstr>PowerPoint Presentation</vt:lpstr>
      <vt:lpstr>PowerPoint Presentation</vt:lpstr>
      <vt:lpstr>Generalization and Inheritance</vt:lpstr>
      <vt:lpstr>Use of Generalization: </vt:lpstr>
      <vt:lpstr>PowerPoint Presentation</vt:lpstr>
      <vt:lpstr>Overriding Features: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,MODELING CONCEPTS,CLASS MODELING</dc:title>
  <dc:creator>KANTHI KIRAN</dc:creator>
  <cp:lastModifiedBy>Horcrux</cp:lastModifiedBy>
  <cp:revision>341</cp:revision>
  <dcterms:created xsi:type="dcterms:W3CDTF">2009-08-02T05:24:14Z</dcterms:created>
  <dcterms:modified xsi:type="dcterms:W3CDTF">2018-11-21T18:47:28Z</dcterms:modified>
</cp:coreProperties>
</file>